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handoutMasterIdLst>
    <p:handoutMasterId r:id="rId43"/>
  </p:handoutMasterIdLst>
  <p:sldIdLst>
    <p:sldId id="256" r:id="rId2"/>
    <p:sldId id="291" r:id="rId3"/>
    <p:sldId id="292" r:id="rId4"/>
    <p:sldId id="307" r:id="rId5"/>
    <p:sldId id="306" r:id="rId6"/>
    <p:sldId id="308" r:id="rId7"/>
    <p:sldId id="293" r:id="rId8"/>
    <p:sldId id="294" r:id="rId9"/>
    <p:sldId id="319" r:id="rId10"/>
    <p:sldId id="284" r:id="rId11"/>
    <p:sldId id="276" r:id="rId12"/>
    <p:sldId id="295" r:id="rId13"/>
    <p:sldId id="309" r:id="rId14"/>
    <p:sldId id="324" r:id="rId15"/>
    <p:sldId id="325" r:id="rId16"/>
    <p:sldId id="323" r:id="rId17"/>
    <p:sldId id="297" r:id="rId18"/>
    <p:sldId id="310" r:id="rId19"/>
    <p:sldId id="311" r:id="rId20"/>
    <p:sldId id="312" r:id="rId21"/>
    <p:sldId id="313" r:id="rId22"/>
    <p:sldId id="285" r:id="rId23"/>
    <p:sldId id="275" r:id="rId24"/>
    <p:sldId id="299" r:id="rId25"/>
    <p:sldId id="300" r:id="rId26"/>
    <p:sldId id="315" r:id="rId27"/>
    <p:sldId id="314" r:id="rId28"/>
    <p:sldId id="301" r:id="rId29"/>
    <p:sldId id="316" r:id="rId30"/>
    <p:sldId id="302" r:id="rId31"/>
    <p:sldId id="286" r:id="rId32"/>
    <p:sldId id="274" r:id="rId33"/>
    <p:sldId id="303" r:id="rId34"/>
    <p:sldId id="317" r:id="rId35"/>
    <p:sldId id="327" r:id="rId36"/>
    <p:sldId id="318" r:id="rId37"/>
    <p:sldId id="304" r:id="rId38"/>
    <p:sldId id="326" r:id="rId39"/>
    <p:sldId id="328" r:id="rId40"/>
    <p:sldId id="329" r:id="rId41"/>
    <p:sldId id="305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D66AB4-3953-4ECB-8D30-AE68CF092129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D2E89-7628-445D-9BF9-BD3DA89A5A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013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6BFD4-97C7-42F5-83A8-3092F3357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DF8B8-8CFA-41CC-8D57-2321890A7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43FD8-1F11-401E-93BA-2CA1668117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38934-D15E-4CA7-B6F1-C720F0EBF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461E7-8C00-4F7F-A087-E98E47528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150AA-9399-466B-B21E-67251D847A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44287-A37C-4285-A489-C46CEEC699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9E09B-8F03-4164-ABEE-407F10AD9A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0D211-F5AB-4819-A800-DDA5AD69E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FE56B-C6C2-42D4-A94A-273772DAB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664CD-4B9D-4E14-AE5D-F154ED18FA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14902730-0F42-4D9B-919A-C93C7239CD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6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potle.com/" TargetMode="External"/><Relationship Id="rId2" Type="http://schemas.openxmlformats.org/officeDocument/2006/relationships/hyperlink" Target="http://www.ritasice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ga.coop/" TargetMode="External"/><Relationship Id="rId2" Type="http://schemas.openxmlformats.org/officeDocument/2006/relationships/hyperlink" Target="http://www.pccnaturalmarkets.com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google.com/url?sa=i&amp;rct=j&amp;q=&amp;esrc=s&amp;frm=1&amp;source=images&amp;cd=&amp;cad=rja&amp;uact=8&amp;docid=UQTXQ4ijA3EMlM&amp;tbnid=rMeMe2cFuWL_2M:&amp;ved=0CAcQjRw&amp;url=http%3A%2F%2Fhunt4freebies.com%2Fcoupons%2Fcvs-33-hallmark-cards-printable-coupon%2F&amp;ei=zkQ9VJLME9aMNoTcgKgD&amp;bvm=bv.77161500,d.cWc&amp;psig=AFQjCNFcg7qrWLdTppMwa-VkG8txqrTU1Q&amp;ust=141338784626984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 smtClean="0"/>
              <a:t>Unit Two </a:t>
            </a:r>
            <a:endParaRPr lang="en-US" sz="2800" b="1" dirty="0"/>
          </a:p>
          <a:p>
            <a:pPr eaLnBrk="1" hangingPunct="1"/>
            <a:r>
              <a:rPr lang="en-US" sz="2800" b="1" dirty="0" smtClean="0"/>
              <a:t>Business Operations </a:t>
            </a:r>
          </a:p>
          <a:p>
            <a:pPr eaLnBrk="1" hangingPunct="1"/>
            <a:endParaRPr lang="en-US" sz="2800" b="1" dirty="0" smtClean="0"/>
          </a:p>
          <a:p>
            <a:pPr eaLnBrk="1" hangingPunct="1"/>
            <a:r>
              <a:rPr lang="en-US" sz="2800" b="1" dirty="0" smtClean="0">
                <a:solidFill>
                  <a:srgbClr val="00B0F0"/>
                </a:solidFill>
              </a:rPr>
              <a:t>Chapter </a:t>
            </a:r>
            <a:r>
              <a:rPr lang="en-US" sz="2800" b="1" dirty="0">
                <a:solidFill>
                  <a:srgbClr val="00B0F0"/>
                </a:solidFill>
              </a:rPr>
              <a:t>5</a:t>
            </a:r>
            <a:endParaRPr lang="en-US" sz="2800" b="1" dirty="0" smtClean="0">
              <a:solidFill>
                <a:srgbClr val="00B0F0"/>
              </a:solidFill>
            </a:endParaRPr>
          </a:p>
          <a:p>
            <a:pPr eaLnBrk="1" hangingPunct="1"/>
            <a:r>
              <a:rPr lang="en-US" sz="2800" b="1" dirty="0" smtClean="0"/>
              <a:t>Business in Our Economy </a:t>
            </a:r>
          </a:p>
          <a:p>
            <a:pPr eaLnBrk="1" hangingPunct="1"/>
            <a:endParaRPr lang="en-US" sz="2800" b="1" dirty="0" smtClean="0"/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 smtClean="0"/>
              <a:t>Unit Two </a:t>
            </a:r>
          </a:p>
          <a:p>
            <a:pPr eaLnBrk="1" hangingPunct="1"/>
            <a:r>
              <a:rPr lang="en-US" sz="2800" b="1" dirty="0"/>
              <a:t>Business Operations </a:t>
            </a:r>
          </a:p>
          <a:p>
            <a:pPr eaLnBrk="1" hangingPunct="1"/>
            <a:endParaRPr lang="en-US" sz="2800" b="1" dirty="0" smtClean="0"/>
          </a:p>
          <a:p>
            <a:pPr eaLnBrk="1" hangingPunct="1"/>
            <a:r>
              <a:rPr lang="en-US" sz="2800" b="1" dirty="0" smtClean="0">
                <a:solidFill>
                  <a:srgbClr val="00B0F0"/>
                </a:solidFill>
              </a:rPr>
              <a:t>Chapter </a:t>
            </a:r>
            <a:r>
              <a:rPr lang="en-US" sz="2800" b="1" dirty="0">
                <a:solidFill>
                  <a:srgbClr val="00B0F0"/>
                </a:solidFill>
              </a:rPr>
              <a:t>6</a:t>
            </a:r>
            <a:endParaRPr lang="en-US" sz="2800" b="1" dirty="0" smtClean="0">
              <a:solidFill>
                <a:srgbClr val="00B0F0"/>
              </a:solidFill>
            </a:endParaRPr>
          </a:p>
          <a:p>
            <a:pPr eaLnBrk="1" hangingPunct="1"/>
            <a:r>
              <a:rPr lang="en-US" sz="2800" b="1" dirty="0" smtClean="0"/>
              <a:t>Business Structures </a:t>
            </a:r>
          </a:p>
          <a:p>
            <a:pPr eaLnBrk="1" hangingPunct="1"/>
            <a:endParaRPr lang="en-US" sz="2800" b="1" dirty="0" smtClean="0"/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1" u="sng" dirty="0" smtClean="0"/>
              <a:t>Understand</a:t>
            </a:r>
            <a:r>
              <a:rPr lang="en-US" dirty="0" smtClean="0"/>
              <a:t> how ownership differs among sole proprietorships, partnerships, and corporations.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Grasp</a:t>
            </a:r>
            <a:r>
              <a:rPr lang="en-US" dirty="0" smtClean="0"/>
              <a:t> the 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advantages/disadvantages</a:t>
            </a:r>
            <a:r>
              <a:rPr lang="en-US" dirty="0" smtClean="0"/>
              <a:t> of the three major types of business ownership. 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Learn</a:t>
            </a:r>
            <a:r>
              <a:rPr lang="en-US" dirty="0" smtClean="0"/>
              <a:t> the five functions of managers.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Recognize</a:t>
            </a:r>
            <a:r>
              <a:rPr lang="en-US" dirty="0" smtClean="0"/>
              <a:t> three specialized forms of business organization.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arttimecfo.ca/wp-content/uploads/2013/11/original-image-Copy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386" y="1524000"/>
            <a:ext cx="2448614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Business Ownership  </a:t>
            </a:r>
            <a:r>
              <a:rPr lang="en-US" sz="3600" dirty="0" smtClean="0"/>
              <a:t>(</a:t>
            </a:r>
            <a:r>
              <a:rPr lang="en-US" sz="3600" dirty="0" err="1" smtClean="0"/>
              <a:t>Pg</a:t>
            </a:r>
            <a:r>
              <a:rPr lang="en-US" sz="3600" dirty="0" smtClean="0"/>
              <a:t> 69)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81600"/>
          </a:xfrm>
        </p:spPr>
        <p:txBody>
          <a:bodyPr/>
          <a:lstStyle/>
          <a:p>
            <a:r>
              <a:rPr lang="en-US" b="1" dirty="0" smtClean="0"/>
              <a:t>Sole Proprietorship</a:t>
            </a:r>
          </a:p>
          <a:p>
            <a:pPr lvl="1"/>
            <a:r>
              <a:rPr lang="en-US" sz="1900" dirty="0" smtClean="0"/>
              <a:t>Owned by 1 person (Small Firms)</a:t>
            </a:r>
          </a:p>
          <a:p>
            <a:pPr lvl="1"/>
            <a:r>
              <a:rPr lang="en-US" sz="1900" dirty="0" smtClean="0"/>
              <a:t>Complete responsibility of business decisions</a:t>
            </a:r>
          </a:p>
          <a:p>
            <a:pPr lvl="1"/>
            <a:endParaRPr lang="en-US" sz="1400" dirty="0" smtClean="0"/>
          </a:p>
          <a:p>
            <a:r>
              <a:rPr lang="en-US" b="1" dirty="0" smtClean="0"/>
              <a:t>Partnership</a:t>
            </a:r>
          </a:p>
          <a:p>
            <a:pPr lvl="1"/>
            <a:r>
              <a:rPr lang="en-US" sz="1900" dirty="0" smtClean="0"/>
              <a:t>Managed by small group (usually 2-3 people)</a:t>
            </a:r>
          </a:p>
          <a:p>
            <a:pPr lvl="1"/>
            <a:r>
              <a:rPr lang="en-US" sz="1900" dirty="0" smtClean="0"/>
              <a:t>Written agreement of shared profits/losses &amp; decisions</a:t>
            </a:r>
          </a:p>
          <a:p>
            <a:pPr lvl="1"/>
            <a:r>
              <a:rPr lang="en-US" sz="1900" dirty="0" smtClean="0"/>
              <a:t>Unlimited liability for the debts of their business. </a:t>
            </a:r>
          </a:p>
          <a:p>
            <a:pPr marL="457200" lvl="1" indent="0">
              <a:buNone/>
            </a:pPr>
            <a:r>
              <a:rPr lang="en-US" sz="1400" dirty="0"/>
              <a:t> </a:t>
            </a:r>
            <a:endParaRPr lang="en-US" sz="1400" dirty="0" smtClean="0"/>
          </a:p>
          <a:p>
            <a:r>
              <a:rPr lang="en-US" b="1" dirty="0" smtClean="0"/>
              <a:t>Corporation</a:t>
            </a:r>
          </a:p>
          <a:p>
            <a:pPr lvl="1"/>
            <a:r>
              <a:rPr lang="en-US" sz="1900" dirty="0" smtClean="0"/>
              <a:t>Number of owners (shareholders)</a:t>
            </a:r>
          </a:p>
          <a:p>
            <a:pPr lvl="1"/>
            <a:r>
              <a:rPr lang="en-US" sz="1900" dirty="0" smtClean="0"/>
              <a:t>Operated under state </a:t>
            </a:r>
            <a:r>
              <a:rPr lang="en-US" sz="1900" i="1" dirty="0" smtClean="0"/>
              <a:t>Certification of Incorporation</a:t>
            </a:r>
          </a:p>
          <a:p>
            <a:pPr lvl="1"/>
            <a:r>
              <a:rPr lang="en-US" sz="1900" dirty="0" smtClean="0"/>
              <a:t>Acts </a:t>
            </a:r>
            <a:r>
              <a:rPr lang="en-US" sz="1900" dirty="0"/>
              <a:t>as individual on behalf of </a:t>
            </a:r>
            <a:r>
              <a:rPr lang="en-US" sz="1900" dirty="0" smtClean="0"/>
              <a:t>group shareholders</a:t>
            </a:r>
            <a:r>
              <a:rPr lang="en-US" sz="1900" i="1" dirty="0" smtClean="0"/>
              <a:t> </a:t>
            </a:r>
          </a:p>
          <a:p>
            <a:pPr lvl="1"/>
            <a:r>
              <a:rPr lang="en-US" sz="1900" i="1" dirty="0" smtClean="0"/>
              <a:t>Legal entity – </a:t>
            </a:r>
            <a:r>
              <a:rPr lang="en-US" sz="1900" dirty="0" smtClean="0"/>
              <a:t>existence separate from its owners</a:t>
            </a:r>
            <a:endParaRPr lang="en-US" sz="1900" i="1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561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Sole Proprietorship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Advantages vs.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30725"/>
          </a:xfrm>
        </p:spPr>
        <p:txBody>
          <a:bodyPr/>
          <a:lstStyle/>
          <a:p>
            <a:r>
              <a:rPr lang="en-US" sz="2400" dirty="0" smtClean="0"/>
              <a:t>Easy to start a business</a:t>
            </a:r>
          </a:p>
          <a:p>
            <a:r>
              <a:rPr lang="en-US" sz="2400" dirty="0" smtClean="0"/>
              <a:t>Owner makes all the decisions</a:t>
            </a:r>
          </a:p>
          <a:p>
            <a:r>
              <a:rPr lang="en-US" sz="2400" dirty="0" smtClean="0"/>
              <a:t>Owner is the boss</a:t>
            </a:r>
          </a:p>
          <a:p>
            <a:r>
              <a:rPr lang="en-US" sz="2400" dirty="0" smtClean="0"/>
              <a:t>Owners receives all the profit</a:t>
            </a:r>
          </a:p>
          <a:p>
            <a:pPr marL="0" indent="0">
              <a:buNone/>
            </a:pPr>
            <a:r>
              <a:rPr lang="en-US" sz="2400" dirty="0" smtClean="0"/>
              <a:t>__________________________________________</a:t>
            </a:r>
            <a:endParaRPr lang="en-US" sz="2400" dirty="0"/>
          </a:p>
          <a:p>
            <a:r>
              <a:rPr lang="en-US" sz="2400" dirty="0" smtClean="0"/>
              <a:t>Capital limited to what owner can supply or borrow</a:t>
            </a:r>
          </a:p>
          <a:p>
            <a:r>
              <a:rPr lang="en-US" sz="2400" dirty="0" smtClean="0"/>
              <a:t>Owner is liable (responsible) for all the debts, </a:t>
            </a:r>
            <a:br>
              <a:rPr lang="en-US" sz="2400" dirty="0" smtClean="0"/>
            </a:br>
            <a:r>
              <a:rPr lang="en-US" sz="2400" dirty="0" smtClean="0"/>
              <a:t>even losing personal property if business fails.</a:t>
            </a:r>
          </a:p>
          <a:p>
            <a:r>
              <a:rPr lang="en-US" sz="2400" dirty="0" smtClean="0"/>
              <a:t>Long hours and hard work </a:t>
            </a:r>
          </a:p>
          <a:p>
            <a:r>
              <a:rPr lang="en-US" sz="2400" dirty="0" smtClean="0"/>
              <a:t>Life of business depends upon owner; </a:t>
            </a:r>
            <a:br>
              <a:rPr lang="en-US" sz="2400" dirty="0" smtClean="0"/>
            </a:br>
            <a:r>
              <a:rPr lang="en-US" sz="2400" dirty="0" smtClean="0"/>
              <a:t>it ends if owner quits or dies.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070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Partnership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Advantages vs.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sz="2400" dirty="0" smtClean="0"/>
              <a:t>Fairly easy to start the business</a:t>
            </a:r>
          </a:p>
          <a:p>
            <a:r>
              <a:rPr lang="en-US" sz="2400" dirty="0" smtClean="0"/>
              <a:t>More sources of capital available</a:t>
            </a:r>
          </a:p>
          <a:p>
            <a:r>
              <a:rPr lang="en-US" sz="2400" dirty="0" smtClean="0"/>
              <a:t>More business skills available</a:t>
            </a:r>
          </a:p>
          <a:p>
            <a:pPr marL="0" indent="0">
              <a:buNone/>
            </a:pPr>
            <a:r>
              <a:rPr lang="en-US" sz="2400" dirty="0" smtClean="0"/>
              <a:t>__________________________________________</a:t>
            </a:r>
          </a:p>
          <a:p>
            <a:r>
              <a:rPr lang="en-US" sz="2400" dirty="0" smtClean="0"/>
              <a:t>Each partner liable (responsible) for business </a:t>
            </a:r>
            <a:br>
              <a:rPr lang="en-US" sz="2400" dirty="0" smtClean="0"/>
            </a:br>
            <a:r>
              <a:rPr lang="en-US" sz="2400" dirty="0" smtClean="0"/>
              <a:t>debts made by all partners, even losing personal property if business fails.</a:t>
            </a:r>
          </a:p>
          <a:p>
            <a:r>
              <a:rPr lang="en-US" sz="2400" dirty="0" smtClean="0"/>
              <a:t>Each partner can make decisions; more than 1 boss</a:t>
            </a:r>
          </a:p>
          <a:p>
            <a:r>
              <a:rPr lang="en-US" sz="2400" dirty="0" smtClean="0"/>
              <a:t>Partnership ends if a partner quits or dies.</a:t>
            </a:r>
          </a:p>
          <a:p>
            <a:r>
              <a:rPr lang="en-US" sz="2400" dirty="0" smtClean="0"/>
              <a:t>Each partner share the profit.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023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Corporation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Advantages vs. Disadvantages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sz="2400" dirty="0" smtClean="0"/>
              <a:t>More sources of capital available</a:t>
            </a:r>
          </a:p>
          <a:p>
            <a:r>
              <a:rPr lang="en-US" sz="2400" dirty="0" smtClean="0"/>
              <a:t>Specialized managerial skills available</a:t>
            </a:r>
          </a:p>
          <a:p>
            <a:r>
              <a:rPr lang="en-US" sz="2400" dirty="0" smtClean="0"/>
              <a:t>Owners liable up to the amount of their investments</a:t>
            </a:r>
          </a:p>
          <a:p>
            <a:r>
              <a:rPr lang="en-US" sz="2400" dirty="0" smtClean="0"/>
              <a:t>Ownership easily transferred through sale of stock; business not affected by change of ownership</a:t>
            </a:r>
          </a:p>
          <a:p>
            <a:pPr marL="0" indent="0">
              <a:buNone/>
            </a:pPr>
            <a:r>
              <a:rPr lang="en-US" sz="2400" dirty="0" smtClean="0"/>
              <a:t>__________________________________________</a:t>
            </a:r>
          </a:p>
          <a:p>
            <a:r>
              <a:rPr lang="en-US" sz="2400" dirty="0" smtClean="0"/>
              <a:t>Difficult to start the </a:t>
            </a:r>
            <a:r>
              <a:rPr lang="en-US" sz="2400" dirty="0"/>
              <a:t>c</a:t>
            </a:r>
            <a:r>
              <a:rPr lang="en-US" sz="2400" dirty="0" smtClean="0"/>
              <a:t>orporation</a:t>
            </a:r>
          </a:p>
          <a:p>
            <a:r>
              <a:rPr lang="en-US" sz="2400" dirty="0" smtClean="0"/>
              <a:t>Owners do not have control of decisions made each day, unless they are officers of the company</a:t>
            </a:r>
          </a:p>
          <a:p>
            <a:r>
              <a:rPr lang="en-US" sz="2400" dirty="0" smtClean="0"/>
              <a:t>Business activities of the corporation limited to those stated in the certificate of incorporation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5169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6275387"/>
          </a:xfrm>
        </p:spPr>
        <p:txBody>
          <a:bodyPr/>
          <a:lstStyle/>
          <a:p>
            <a:r>
              <a:rPr lang="en-US" dirty="0" smtClean="0"/>
              <a:t>Advantages </a:t>
            </a:r>
            <a:br>
              <a:rPr lang="en-US" dirty="0" smtClean="0"/>
            </a:br>
            <a:r>
              <a:rPr lang="en-US" dirty="0" smtClean="0"/>
              <a:t>vs. </a:t>
            </a:r>
            <a:br>
              <a:rPr lang="en-US" dirty="0" smtClean="0"/>
            </a:br>
            <a:r>
              <a:rPr lang="en-US" dirty="0" smtClean="0"/>
              <a:t>Disadvantages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(Page 78)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0"/>
            <a:ext cx="4916714" cy="686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4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70642"/>
            <a:ext cx="1656347" cy="23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Functions </a:t>
            </a:r>
            <a:r>
              <a:rPr lang="en-US" dirty="0"/>
              <a:t>of </a:t>
            </a:r>
            <a:r>
              <a:rPr lang="en-US" dirty="0" smtClean="0"/>
              <a:t>Managers  (</a:t>
            </a:r>
            <a:r>
              <a:rPr lang="en-US" dirty="0" err="1" smtClean="0"/>
              <a:t>Pg</a:t>
            </a:r>
            <a:r>
              <a:rPr lang="en-US" dirty="0" smtClean="0"/>
              <a:t> 72)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839200" cy="4495800"/>
          </a:xfrm>
        </p:spPr>
        <p:txBody>
          <a:bodyPr/>
          <a:lstStyle/>
          <a:p>
            <a:r>
              <a:rPr lang="en-US" sz="2400" b="1" i="1" dirty="0" smtClean="0"/>
              <a:t>Managers</a:t>
            </a:r>
            <a:r>
              <a:rPr lang="en-US" sz="2400" dirty="0" smtClean="0"/>
              <a:t> are employees who are responsible for coordinating the resources within a business.</a:t>
            </a:r>
          </a:p>
          <a:p>
            <a:endParaRPr lang="en-US" sz="3200" dirty="0" smtClean="0"/>
          </a:p>
          <a:p>
            <a:pPr>
              <a:buNone/>
            </a:pPr>
            <a:r>
              <a:rPr lang="en-US" dirty="0" smtClean="0"/>
              <a:t>Five Functions of a Manager </a:t>
            </a:r>
          </a:p>
          <a:p>
            <a:r>
              <a:rPr lang="en-US" sz="2400" b="1" u="sng" dirty="0" smtClean="0">
                <a:solidFill>
                  <a:srgbClr val="0070C0"/>
                </a:solidFill>
              </a:rPr>
              <a:t>Planning</a:t>
            </a:r>
          </a:p>
          <a:p>
            <a:pPr lvl="1"/>
            <a:r>
              <a:rPr lang="en-US" sz="2000" dirty="0" smtClean="0"/>
              <a:t>Thinking, gathering, analyzing info to make decisions (goals)</a:t>
            </a:r>
          </a:p>
          <a:p>
            <a:pPr lvl="1"/>
            <a:endParaRPr lang="en-US" sz="2000" dirty="0" smtClean="0"/>
          </a:p>
          <a:p>
            <a:r>
              <a:rPr lang="en-US" sz="2400" b="1" u="sng" dirty="0" smtClean="0">
                <a:solidFill>
                  <a:srgbClr val="0070C0"/>
                </a:solidFill>
              </a:rPr>
              <a:t>Organizing</a:t>
            </a:r>
          </a:p>
          <a:p>
            <a:pPr lvl="1"/>
            <a:r>
              <a:rPr lang="en-US" sz="2000" dirty="0" smtClean="0"/>
              <a:t>Process of determining what needs to be done </a:t>
            </a:r>
            <a:br>
              <a:rPr lang="en-US" sz="2000" dirty="0" smtClean="0"/>
            </a:br>
            <a:r>
              <a:rPr lang="en-US" sz="2000" dirty="0" smtClean="0"/>
              <a:t>and when.  Assigning jobs and responsibilities.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02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Functions </a:t>
            </a:r>
            <a:r>
              <a:rPr lang="en-US" dirty="0"/>
              <a:t>of </a:t>
            </a:r>
            <a:r>
              <a:rPr lang="en-US" dirty="0" smtClean="0"/>
              <a:t>Managers  (</a:t>
            </a:r>
            <a:r>
              <a:rPr lang="en-US" dirty="0" err="1" smtClean="0"/>
              <a:t>Pg</a:t>
            </a:r>
            <a:r>
              <a:rPr lang="en-US" dirty="0" smtClean="0"/>
              <a:t> 72)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839200" cy="5334000"/>
          </a:xfrm>
        </p:spPr>
        <p:txBody>
          <a:bodyPr/>
          <a:lstStyle/>
          <a:p>
            <a:r>
              <a:rPr lang="en-US" sz="2400" b="1" u="sng" dirty="0" smtClean="0">
                <a:solidFill>
                  <a:srgbClr val="0070C0"/>
                </a:solidFill>
              </a:rPr>
              <a:t>Staffing</a:t>
            </a:r>
          </a:p>
          <a:p>
            <a:pPr lvl="1"/>
            <a:r>
              <a:rPr lang="en-US" sz="2000" dirty="0" smtClean="0"/>
              <a:t>Activities to find, select, hire, train, appraise &amp; reward staff</a:t>
            </a:r>
          </a:p>
          <a:p>
            <a:pPr lvl="2"/>
            <a:endParaRPr lang="en-US" sz="1600" dirty="0" smtClean="0"/>
          </a:p>
          <a:p>
            <a:r>
              <a:rPr lang="en-US" sz="2400" b="1" u="sng" dirty="0" smtClean="0">
                <a:solidFill>
                  <a:srgbClr val="0070C0"/>
                </a:solidFill>
              </a:rPr>
              <a:t>Leading</a:t>
            </a:r>
          </a:p>
          <a:p>
            <a:pPr lvl="1"/>
            <a:r>
              <a:rPr lang="en-US" sz="2000" dirty="0" smtClean="0"/>
              <a:t>Direct/influence staff; meet goals, follow plan/procedure</a:t>
            </a:r>
          </a:p>
          <a:p>
            <a:pPr lvl="1"/>
            <a:r>
              <a:rPr lang="en-US" sz="2000" dirty="0" smtClean="0"/>
              <a:t>Effective leaders inspire workers to willingly perform their jobs and accept their share of responsibility for </a:t>
            </a:r>
            <a:br>
              <a:rPr lang="en-US" sz="2000" dirty="0" smtClean="0"/>
            </a:br>
            <a:r>
              <a:rPr lang="en-US" sz="2000" dirty="0" smtClean="0"/>
              <a:t>accomplishing the goals of the business. </a:t>
            </a:r>
          </a:p>
          <a:p>
            <a:pPr lvl="1"/>
            <a:r>
              <a:rPr lang="en-US" sz="2000" dirty="0" smtClean="0"/>
              <a:t>Good human relations and communications skills </a:t>
            </a:r>
          </a:p>
          <a:p>
            <a:pPr lvl="2"/>
            <a:endParaRPr lang="en-US" sz="1600" dirty="0" smtClean="0"/>
          </a:p>
          <a:p>
            <a:r>
              <a:rPr lang="en-US" sz="2400" b="1" u="sng" dirty="0" smtClean="0">
                <a:solidFill>
                  <a:srgbClr val="0070C0"/>
                </a:solidFill>
              </a:rPr>
              <a:t>Controllin</a:t>
            </a:r>
            <a:r>
              <a:rPr lang="en-US" sz="2400" b="1" dirty="0" smtClean="0">
                <a:solidFill>
                  <a:srgbClr val="0070C0"/>
                </a:solidFill>
              </a:rPr>
              <a:t>g</a:t>
            </a:r>
          </a:p>
          <a:p>
            <a:pPr lvl="1"/>
            <a:r>
              <a:rPr lang="en-US" sz="2000" dirty="0" smtClean="0"/>
              <a:t>Comparing what actually happened to what was planned.</a:t>
            </a:r>
          </a:p>
          <a:p>
            <a:pPr lvl="1"/>
            <a:r>
              <a:rPr lang="en-US" sz="2000" dirty="0" smtClean="0"/>
              <a:t>Did business reach it’s goals?</a:t>
            </a:r>
          </a:p>
          <a:p>
            <a:pPr lvl="1"/>
            <a:r>
              <a:rPr lang="en-US" sz="2000" dirty="0" smtClean="0"/>
              <a:t>Using standards set up in the planning stage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733800"/>
            <a:ext cx="1469598" cy="1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02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Three</a:t>
            </a:r>
            <a:r>
              <a:rPr lang="en-US" dirty="0" smtClean="0"/>
              <a:t> Specialized Forms </a:t>
            </a:r>
            <a:r>
              <a:rPr lang="en-US" dirty="0"/>
              <a:t>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Business Organization           (Pg 77)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530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Franchises</a:t>
            </a:r>
          </a:p>
          <a:p>
            <a:pPr lvl="1"/>
            <a:r>
              <a:rPr lang="en-US" sz="2100" dirty="0" smtClean="0"/>
              <a:t>A written contact granting permission to sell someone else’s product/service in a prescribed manner, over a certain period of time, and in a specified territory.</a:t>
            </a:r>
          </a:p>
          <a:p>
            <a:pPr lvl="2"/>
            <a:r>
              <a:rPr lang="en-US" sz="1200" dirty="0">
                <a:hlinkClick r:id="rId2"/>
              </a:rPr>
              <a:t>http://www.ritasice.com</a:t>
            </a:r>
            <a:r>
              <a:rPr lang="en-US" sz="1200" dirty="0" smtClean="0">
                <a:hlinkClick r:id="rId2"/>
              </a:rPr>
              <a:t>/</a:t>
            </a:r>
            <a:r>
              <a:rPr lang="en-US" sz="1200" dirty="0"/>
              <a:t> 		</a:t>
            </a:r>
            <a:r>
              <a:rPr lang="en-US" sz="1200" dirty="0">
                <a:hlinkClick r:id="rId3"/>
              </a:rPr>
              <a:t>http://</a:t>
            </a:r>
            <a:r>
              <a:rPr lang="en-US" sz="1200" dirty="0" smtClean="0">
                <a:hlinkClick r:id="rId3"/>
              </a:rPr>
              <a:t>www.chipotle.com</a:t>
            </a:r>
            <a:r>
              <a:rPr lang="en-US" sz="1200" dirty="0" smtClean="0"/>
              <a:t> </a:t>
            </a:r>
          </a:p>
          <a:p>
            <a:pPr lvl="1"/>
            <a:endParaRPr lang="en-US" dirty="0" smtClean="0"/>
          </a:p>
          <a:p>
            <a:pPr lvl="1"/>
            <a:r>
              <a:rPr lang="en-US" sz="2000" b="1" i="1" dirty="0" smtClean="0"/>
              <a:t>Franchisee</a:t>
            </a:r>
            <a:r>
              <a:rPr lang="en-US" sz="2000" dirty="0" smtClean="0"/>
              <a:t> – buys into the franchise, apply for rights</a:t>
            </a:r>
          </a:p>
          <a:p>
            <a:pPr lvl="1"/>
            <a:r>
              <a:rPr lang="en-US" sz="2000" b="1" i="1" dirty="0" smtClean="0"/>
              <a:t>Franchisor</a:t>
            </a:r>
            <a:r>
              <a:rPr lang="en-US" sz="2000" dirty="0" smtClean="0"/>
              <a:t>  - parent company/owner, grants the rights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Details:</a:t>
            </a:r>
          </a:p>
          <a:p>
            <a:pPr lvl="1"/>
            <a:r>
              <a:rPr lang="en-US" sz="2000" dirty="0" smtClean="0"/>
              <a:t>Franchise Agreement – state rights/ duties of both parties</a:t>
            </a:r>
          </a:p>
          <a:p>
            <a:pPr lvl="1"/>
            <a:r>
              <a:rPr lang="en-US" sz="2000" dirty="0" smtClean="0"/>
              <a:t>Standardized business – same at every location</a:t>
            </a:r>
          </a:p>
          <a:p>
            <a:pPr lvl="1"/>
            <a:r>
              <a:rPr lang="en-US" sz="2000" dirty="0" smtClean="0"/>
              <a:t>Franchisor collects portion/percentage of sales</a:t>
            </a:r>
          </a:p>
          <a:p>
            <a:pPr lvl="1"/>
            <a:r>
              <a:rPr lang="en-US" sz="2000" dirty="0" smtClean="0"/>
              <a:t>Examples:  fast food, car dealerships, motel chains  </a:t>
            </a:r>
          </a:p>
        </p:txBody>
      </p:sp>
    </p:spTree>
    <p:extLst>
      <p:ext uri="{BB962C8B-B14F-4D97-AF65-F5344CB8AC3E}">
        <p14:creationId xmlns:p14="http://schemas.microsoft.com/office/powerpoint/2010/main" val="109232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r>
              <a:rPr lang="en-US" b="1" u="sng" dirty="0" smtClean="0"/>
              <a:t>Distinguish</a:t>
            </a:r>
            <a:r>
              <a:rPr lang="en-US" dirty="0" smtClean="0"/>
              <a:t> between the four basic kinds of businesses.</a:t>
            </a:r>
            <a:br>
              <a:rPr lang="en-US" dirty="0" smtClean="0"/>
            </a:br>
            <a:endParaRPr lang="en-US" dirty="0" smtClean="0"/>
          </a:p>
          <a:p>
            <a:r>
              <a:rPr lang="en-US" b="1" u="sng" dirty="0" smtClean="0"/>
              <a:t>Recognize</a:t>
            </a:r>
            <a:r>
              <a:rPr lang="en-US" dirty="0" smtClean="0"/>
              <a:t> seven kinds of activities performed by businesses.</a:t>
            </a:r>
            <a:br>
              <a:rPr lang="en-US" dirty="0" smtClean="0"/>
            </a:br>
            <a:r>
              <a:rPr lang="en-US" dirty="0" smtClean="0"/>
              <a:t> </a:t>
            </a:r>
          </a:p>
          <a:p>
            <a:r>
              <a:rPr lang="en-US" b="1" u="sng" dirty="0" smtClean="0"/>
              <a:t>Understand</a:t>
            </a:r>
            <a:r>
              <a:rPr lang="en-US" dirty="0" smtClean="0"/>
              <a:t> how jobs are created in our economy.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Three</a:t>
            </a:r>
            <a:r>
              <a:rPr lang="en-US" dirty="0" smtClean="0"/>
              <a:t> Specialized Forms </a:t>
            </a:r>
            <a:r>
              <a:rPr lang="en-US" dirty="0"/>
              <a:t>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Business Organization           (Pg 77)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Cooperatives</a:t>
            </a:r>
          </a:p>
          <a:p>
            <a:pPr lvl="1"/>
            <a:r>
              <a:rPr lang="en-US" dirty="0" smtClean="0"/>
              <a:t>Owned by the members it serves and </a:t>
            </a:r>
            <a:br>
              <a:rPr lang="en-US" dirty="0" smtClean="0"/>
            </a:br>
            <a:r>
              <a:rPr lang="en-US" dirty="0" smtClean="0"/>
              <a:t>is managed in their interest. </a:t>
            </a:r>
          </a:p>
          <a:p>
            <a:pPr lvl="5"/>
            <a:endParaRPr lang="en-US" sz="1600" dirty="0" smtClean="0"/>
          </a:p>
          <a:p>
            <a:pPr lvl="1"/>
            <a:r>
              <a:rPr lang="en-US" sz="2200" u="sng" dirty="0" smtClean="0"/>
              <a:t>Consumer Cooperative </a:t>
            </a:r>
            <a:r>
              <a:rPr lang="en-US" sz="2200" dirty="0" smtClean="0"/>
              <a:t>– consumers who buy goods more cheaply together than they could individually.</a:t>
            </a:r>
          </a:p>
          <a:p>
            <a:pPr lvl="1"/>
            <a:r>
              <a:rPr lang="en-US" sz="2200" u="sng" dirty="0" smtClean="0"/>
              <a:t>Producer’s Cooperative </a:t>
            </a:r>
            <a:r>
              <a:rPr lang="en-US" sz="2200" dirty="0" smtClean="0"/>
              <a:t>– farmers organization that markets products together.</a:t>
            </a:r>
          </a:p>
          <a:p>
            <a:pPr lvl="1"/>
            <a:r>
              <a:rPr lang="en-US" sz="2200" u="sng" dirty="0" smtClean="0"/>
              <a:t>Financial Cooperatives </a:t>
            </a:r>
            <a:r>
              <a:rPr lang="en-US" sz="2200" dirty="0" smtClean="0"/>
              <a:t>– Credit unions</a:t>
            </a:r>
          </a:p>
          <a:p>
            <a:pPr lvl="4"/>
            <a:endParaRPr lang="en-US" sz="1600" dirty="0" smtClean="0"/>
          </a:p>
          <a:p>
            <a:pPr lvl="1"/>
            <a:r>
              <a:rPr lang="en-US" sz="2200" dirty="0" smtClean="0"/>
              <a:t>Profits split among members and portion often kept to expand business. </a:t>
            </a:r>
          </a:p>
          <a:p>
            <a:pPr lvl="4"/>
            <a:endParaRPr lang="en-US" sz="1600" dirty="0"/>
          </a:p>
          <a:p>
            <a:pPr lvl="2"/>
            <a:r>
              <a:rPr lang="en-US" sz="1200" dirty="0">
                <a:hlinkClick r:id="rId2"/>
              </a:rPr>
              <a:t>http://www.pccnaturalmarkets.com</a:t>
            </a:r>
            <a:r>
              <a:rPr lang="en-US" sz="1200" dirty="0" smtClean="0">
                <a:hlinkClick r:id="rId2"/>
              </a:rPr>
              <a:t>/</a:t>
            </a:r>
            <a:r>
              <a:rPr lang="en-US" sz="1200" dirty="0" smtClean="0"/>
              <a:t>         &amp;         </a:t>
            </a:r>
            <a:r>
              <a:rPr lang="en-US" sz="1200" dirty="0" smtClean="0">
                <a:hlinkClick r:id="rId3"/>
              </a:rPr>
              <a:t>https</a:t>
            </a:r>
            <a:r>
              <a:rPr lang="en-US" sz="1200" dirty="0">
                <a:hlinkClick r:id="rId3"/>
              </a:rPr>
              <a:t>://www.ncga.coop</a:t>
            </a:r>
            <a:r>
              <a:rPr lang="en-US" sz="1200" dirty="0" smtClean="0">
                <a:hlinkClick r:id="rId3"/>
              </a:rPr>
              <a:t>/</a:t>
            </a:r>
            <a:r>
              <a:rPr lang="en-US" sz="12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232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Three</a:t>
            </a:r>
            <a:r>
              <a:rPr lang="en-US" dirty="0" smtClean="0"/>
              <a:t> Specialized Forms </a:t>
            </a:r>
            <a:r>
              <a:rPr lang="en-US" dirty="0"/>
              <a:t>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Business Organization           (Pg 77)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30725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</a:rPr>
              <a:t>Non-Profit Organizations</a:t>
            </a:r>
          </a:p>
          <a:p>
            <a:pPr lvl="1"/>
            <a:r>
              <a:rPr lang="en-US" dirty="0" smtClean="0"/>
              <a:t>Municipal Corporation – </a:t>
            </a:r>
            <a:r>
              <a:rPr lang="en-US" i="1" dirty="0" smtClean="0"/>
              <a:t>municipality</a:t>
            </a:r>
          </a:p>
          <a:p>
            <a:pPr lvl="2"/>
            <a:r>
              <a:rPr lang="en-US" dirty="0" smtClean="0"/>
              <a:t>Has own: officials, police, schools, fire dept</a:t>
            </a:r>
          </a:p>
          <a:p>
            <a:pPr lvl="2"/>
            <a:r>
              <a:rPr lang="en-US" dirty="0" smtClean="0"/>
              <a:t>Provides street repairs, street lighting, other services</a:t>
            </a:r>
          </a:p>
          <a:p>
            <a:pPr lvl="2"/>
            <a:r>
              <a:rPr lang="en-US" dirty="0" smtClean="0"/>
              <a:t>Buys supplies/equipment like a business to function, but buys them under the corporate name of city.  </a:t>
            </a:r>
          </a:p>
          <a:p>
            <a:pPr marL="1371600" lvl="3" indent="0">
              <a:buNone/>
            </a:pPr>
            <a:r>
              <a:rPr lang="en-US" dirty="0" smtClean="0"/>
              <a:t>	</a:t>
            </a:r>
          </a:p>
          <a:p>
            <a:pPr lvl="1"/>
            <a:r>
              <a:rPr lang="en-US" dirty="0" smtClean="0"/>
              <a:t>Unlike a business organization, services are provided for its citizens with </a:t>
            </a:r>
            <a:r>
              <a:rPr lang="en-US" u="sng" dirty="0" smtClean="0"/>
              <a:t>money from taxes </a:t>
            </a:r>
            <a:r>
              <a:rPr lang="en-US" dirty="0" smtClean="0"/>
              <a:t>levied rather than making a profit.</a:t>
            </a:r>
          </a:p>
          <a:p>
            <a:pPr lvl="4"/>
            <a:r>
              <a:rPr lang="en-US" dirty="0" smtClean="0"/>
              <a:t> </a:t>
            </a:r>
          </a:p>
          <a:p>
            <a:pPr lvl="1"/>
            <a:r>
              <a:rPr lang="en-US" b="1" i="1" dirty="0" smtClean="0"/>
              <a:t>Non-Profit Examples</a:t>
            </a:r>
            <a:r>
              <a:rPr lang="en-US" dirty="0"/>
              <a:t>:  Private Colleges, Boy Scouts of America, </a:t>
            </a:r>
            <a:r>
              <a:rPr lang="en-US" dirty="0" smtClean="0"/>
              <a:t>American </a:t>
            </a:r>
            <a:r>
              <a:rPr lang="en-US" dirty="0"/>
              <a:t>Red Cross, </a:t>
            </a:r>
            <a:r>
              <a:rPr lang="en-US" dirty="0" smtClean="0"/>
              <a:t>FBLA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32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 smtClean="0"/>
              <a:t>Unit Two </a:t>
            </a:r>
          </a:p>
          <a:p>
            <a:pPr eaLnBrk="1" hangingPunct="1"/>
            <a:r>
              <a:rPr lang="en-US" sz="2800" b="1" dirty="0"/>
              <a:t>Business Operations </a:t>
            </a:r>
          </a:p>
          <a:p>
            <a:pPr eaLnBrk="1" hangingPunct="1"/>
            <a:endParaRPr lang="en-US" sz="2800" b="1" dirty="0" smtClean="0"/>
          </a:p>
          <a:p>
            <a:pPr eaLnBrk="1" hangingPunct="1"/>
            <a:r>
              <a:rPr lang="en-US" sz="2800" b="1" dirty="0" smtClean="0">
                <a:solidFill>
                  <a:srgbClr val="00B0F0"/>
                </a:solidFill>
              </a:rPr>
              <a:t>Chapter 7</a:t>
            </a:r>
          </a:p>
          <a:p>
            <a:pPr eaLnBrk="1" hangingPunct="1"/>
            <a:r>
              <a:rPr lang="en-US" sz="2800" b="1" dirty="0" smtClean="0"/>
              <a:t>Manager as Leader </a:t>
            </a:r>
          </a:p>
          <a:p>
            <a:pPr eaLnBrk="1" hangingPunct="1"/>
            <a:endParaRPr lang="en-US" sz="2800" b="1" dirty="0" smtClean="0"/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1" u="sng" dirty="0" smtClean="0"/>
              <a:t>Discuss</a:t>
            </a:r>
            <a:r>
              <a:rPr lang="en-US" dirty="0" smtClean="0"/>
              <a:t> the common characteristics of effective leaders.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Explain</a:t>
            </a:r>
            <a:r>
              <a:rPr lang="en-US" dirty="0" smtClean="0"/>
              <a:t> the five human relations skills needed by managers. 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Identify</a:t>
            </a:r>
            <a:r>
              <a:rPr lang="en-US" dirty="0" smtClean="0"/>
              <a:t> four types of influence that leaders use. 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Describe</a:t>
            </a:r>
            <a:r>
              <a:rPr lang="en-US" dirty="0" smtClean="0"/>
              <a:t> the two main types of leadership styles.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Leadership Characteristics    (</a:t>
            </a:r>
            <a:r>
              <a:rPr lang="en-US" dirty="0" err="1" smtClean="0"/>
              <a:t>Pg</a:t>
            </a:r>
            <a:r>
              <a:rPr lang="en-US" dirty="0" smtClean="0"/>
              <a:t> 88)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76400"/>
            <a:ext cx="9143999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11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ih.constantcontact.com/fs192/1102900210072/img/406.jpg?a=11127737747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257800"/>
            <a:ext cx="2343150" cy="167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livingbyfaithblog.com/wp-content/uploads/2013/03/Mirror-from-Microsoft-Publisher-Clipa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600201"/>
            <a:ext cx="1810753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Human Relations Skills  (</a:t>
            </a:r>
            <a:r>
              <a:rPr lang="en-US" dirty="0" err="1" smtClean="0"/>
              <a:t>Pg</a:t>
            </a:r>
            <a:r>
              <a:rPr lang="en-US" dirty="0" smtClean="0"/>
              <a:t> 89)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Self Understanding</a:t>
            </a:r>
          </a:p>
          <a:p>
            <a:pPr lvl="1"/>
            <a:r>
              <a:rPr lang="en-US" sz="2000" dirty="0" smtClean="0"/>
              <a:t>Must understand their own strengths </a:t>
            </a:r>
            <a:br>
              <a:rPr lang="en-US" sz="2000" dirty="0" smtClean="0"/>
            </a:br>
            <a:r>
              <a:rPr lang="en-US" sz="2000" dirty="0" smtClean="0"/>
              <a:t>and weaknesses before they can assess staff.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en-US" sz="2400" b="1" dirty="0" smtClean="0">
                <a:solidFill>
                  <a:srgbClr val="00B0F0"/>
                </a:solidFill>
              </a:rPr>
              <a:t>Understanding Others</a:t>
            </a:r>
          </a:p>
          <a:p>
            <a:pPr lvl="1"/>
            <a:r>
              <a:rPr lang="en-US" sz="2000" dirty="0" smtClean="0"/>
              <a:t>Get to know each person, their skills, abilities, strengths and weaknesses.  </a:t>
            </a:r>
          </a:p>
          <a:p>
            <a:pPr lvl="1"/>
            <a:r>
              <a:rPr lang="en-US" sz="2000" dirty="0" smtClean="0"/>
              <a:t>Treat everyone alike but use their individual skills </a:t>
            </a:r>
          </a:p>
          <a:p>
            <a:pPr lvl="1"/>
            <a:r>
              <a:rPr lang="en-US" sz="2000" dirty="0" smtClean="0"/>
              <a:t>Recognizing similarities to build stronger team</a:t>
            </a:r>
          </a:p>
        </p:txBody>
      </p:sp>
    </p:spTree>
    <p:extLst>
      <p:ext uri="{BB962C8B-B14F-4D97-AF65-F5344CB8AC3E}">
        <p14:creationId xmlns:p14="http://schemas.microsoft.com/office/powerpoint/2010/main" val="5160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Human Relations Skills  (</a:t>
            </a:r>
            <a:r>
              <a:rPr lang="en-US" dirty="0" err="1" smtClean="0"/>
              <a:t>Pg</a:t>
            </a:r>
            <a:r>
              <a:rPr lang="en-US" dirty="0" smtClean="0"/>
              <a:t> 89)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Communication</a:t>
            </a:r>
          </a:p>
          <a:p>
            <a:pPr lvl="1"/>
            <a:r>
              <a:rPr lang="en-US" sz="2000" dirty="0" smtClean="0"/>
              <a:t>Extremely important to communicate on all levels. 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Formal – presentation, established and approved</a:t>
            </a:r>
          </a:p>
          <a:p>
            <a:pPr lvl="1"/>
            <a:r>
              <a:rPr lang="en-US" sz="2000" dirty="0" smtClean="0"/>
              <a:t>Informal – common but not official (passing in the hall)</a:t>
            </a:r>
          </a:p>
          <a:p>
            <a:pPr lvl="5"/>
            <a:endParaRPr lang="en-US" sz="1400" dirty="0" smtClean="0"/>
          </a:p>
          <a:p>
            <a:pPr lvl="1"/>
            <a:r>
              <a:rPr lang="en-US" sz="2000" dirty="0" smtClean="0"/>
              <a:t>Internal – within the company</a:t>
            </a:r>
          </a:p>
          <a:p>
            <a:pPr lvl="1"/>
            <a:r>
              <a:rPr lang="en-US" sz="2000" dirty="0" smtClean="0"/>
              <a:t>External – with people outside the company</a:t>
            </a:r>
          </a:p>
          <a:p>
            <a:pPr lvl="4"/>
            <a:endParaRPr lang="en-US" sz="1400" dirty="0" smtClean="0"/>
          </a:p>
          <a:p>
            <a:pPr lvl="1"/>
            <a:r>
              <a:rPr lang="en-US" sz="2000" dirty="0" smtClean="0"/>
              <a:t>Vertical – up and down levels of management</a:t>
            </a:r>
          </a:p>
          <a:p>
            <a:pPr lvl="1"/>
            <a:r>
              <a:rPr lang="en-US" sz="2000" dirty="0" smtClean="0"/>
              <a:t>Horizontal – across the same levels (tier 2 to tier 2)</a:t>
            </a:r>
          </a:p>
          <a:p>
            <a:pPr lvl="4"/>
            <a:endParaRPr lang="en-US" sz="1400" dirty="0" smtClean="0"/>
          </a:p>
          <a:p>
            <a:pPr lvl="1"/>
            <a:r>
              <a:rPr lang="en-US" sz="2000" dirty="0" smtClean="0"/>
              <a:t>Oral – word of mouth</a:t>
            </a:r>
          </a:p>
          <a:p>
            <a:pPr lvl="1"/>
            <a:r>
              <a:rPr lang="en-US" sz="2000" dirty="0" smtClean="0"/>
              <a:t>Written – notes, letters, reports, emails, instant messenger</a:t>
            </a:r>
          </a:p>
          <a:p>
            <a:pPr lvl="1"/>
            <a:endParaRPr lang="en-US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289" y="3477126"/>
            <a:ext cx="1918536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60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ec2-54-212-7-141.us-west-2.compute.amazonaws.com/blog/wp-content/uploads/2014/09/1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086" y="5417572"/>
            <a:ext cx="2179320" cy="144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Five Human Relations Skills  (</a:t>
            </a:r>
            <a:r>
              <a:rPr lang="en-US" dirty="0" err="1" smtClean="0"/>
              <a:t>Pg</a:t>
            </a:r>
            <a:r>
              <a:rPr lang="en-US" dirty="0" smtClean="0"/>
              <a:t> 89)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Team Building</a:t>
            </a:r>
          </a:p>
          <a:p>
            <a:pPr lvl="1"/>
            <a:r>
              <a:rPr lang="en-US" sz="2000" dirty="0" smtClean="0"/>
              <a:t>Helps people understand each other and their responsibilities </a:t>
            </a:r>
          </a:p>
          <a:p>
            <a:pPr lvl="1"/>
            <a:r>
              <a:rPr lang="en-US" sz="2000" dirty="0" smtClean="0"/>
              <a:t>Managers must identify problems within a group and fix them quickly.</a:t>
            </a:r>
          </a:p>
          <a:p>
            <a:pPr lvl="1"/>
            <a:endParaRPr lang="en-US" sz="2000" dirty="0" smtClean="0"/>
          </a:p>
          <a:p>
            <a:r>
              <a:rPr lang="en-US" sz="2400" b="1" dirty="0" smtClean="0">
                <a:solidFill>
                  <a:srgbClr val="00B0F0"/>
                </a:solidFill>
              </a:rPr>
              <a:t>Developing Job Satisfaction</a:t>
            </a:r>
          </a:p>
          <a:p>
            <a:pPr lvl="1"/>
            <a:r>
              <a:rPr lang="en-US" sz="2000" dirty="0" smtClean="0"/>
              <a:t>Managers influence how employees feel about their job</a:t>
            </a:r>
          </a:p>
          <a:p>
            <a:pPr lvl="1"/>
            <a:r>
              <a:rPr lang="en-US" sz="2000" dirty="0" smtClean="0"/>
              <a:t>Daily difficulties can lead to employee dissatisfaction</a:t>
            </a:r>
          </a:p>
          <a:p>
            <a:pPr lvl="1"/>
            <a:r>
              <a:rPr lang="en-US" sz="2000" dirty="0" smtClean="0"/>
              <a:t>Showing concern and support and solving employee problems help avoid employee dissatisfaction.  </a:t>
            </a:r>
          </a:p>
          <a:p>
            <a:pPr lvl="1"/>
            <a:endParaRPr lang="en-US" sz="2000" dirty="0"/>
          </a:p>
        </p:txBody>
      </p:sp>
      <p:pic>
        <p:nvPicPr>
          <p:cNvPr id="2050" name="Picture 2" descr="http://www.reachkeepconference.com/wp-content/uploads/2013/12/Team_Building-338.fc_.image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7245"/>
            <a:ext cx="2114349" cy="21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0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Types </a:t>
            </a:r>
            <a:r>
              <a:rPr lang="en-US" dirty="0"/>
              <a:t>of </a:t>
            </a:r>
            <a:r>
              <a:rPr lang="en-US" dirty="0" smtClean="0"/>
              <a:t>Influence      (</a:t>
            </a:r>
            <a:r>
              <a:rPr lang="en-US" dirty="0" err="1" smtClean="0"/>
              <a:t>Pg</a:t>
            </a:r>
            <a:r>
              <a:rPr lang="en-US" dirty="0" smtClean="0"/>
              <a:t> 91)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Position</a:t>
            </a:r>
            <a:r>
              <a:rPr lang="en-US" dirty="0" smtClean="0"/>
              <a:t> Influence</a:t>
            </a:r>
          </a:p>
          <a:p>
            <a:pPr lvl="1"/>
            <a:r>
              <a:rPr lang="en-US" dirty="0" smtClean="0"/>
              <a:t>Ability to get other to accomplish tasks because of the position the leader holds. </a:t>
            </a:r>
          </a:p>
          <a:p>
            <a:pPr lvl="1"/>
            <a:r>
              <a:rPr lang="en-US" dirty="0" smtClean="0"/>
              <a:t>Influences based on employee’s job rating, wages, potential promotion 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Reward</a:t>
            </a:r>
            <a:r>
              <a:rPr lang="en-US" dirty="0" smtClean="0"/>
              <a:t> Influence</a:t>
            </a:r>
          </a:p>
          <a:p>
            <a:pPr lvl="1"/>
            <a:r>
              <a:rPr lang="en-US" dirty="0" smtClean="0"/>
              <a:t>Ability to give or withhold rewards</a:t>
            </a:r>
          </a:p>
          <a:p>
            <a:pPr lvl="1"/>
            <a:r>
              <a:rPr lang="en-US" dirty="0" smtClean="0"/>
              <a:t>Rewards - $ or job benefits, recognition, praise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Cardinal</a:t>
            </a:r>
            <a:r>
              <a:rPr lang="en-US" dirty="0" smtClean="0"/>
              <a:t> of the Month, </a:t>
            </a:r>
            <a:r>
              <a:rPr lang="en-US" dirty="0" smtClean="0">
                <a:solidFill>
                  <a:srgbClr val="FF0000"/>
                </a:solidFill>
              </a:rPr>
              <a:t>Cardinal</a:t>
            </a:r>
            <a:r>
              <a:rPr lang="en-US" dirty="0" smtClean="0"/>
              <a:t> Chirp-Outs)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554813"/>
            <a:ext cx="838200" cy="13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14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humbs.gograph.com/gg64772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09800"/>
            <a:ext cx="2533650" cy="253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Types </a:t>
            </a:r>
            <a:r>
              <a:rPr lang="en-US" dirty="0"/>
              <a:t>of </a:t>
            </a:r>
            <a:r>
              <a:rPr lang="en-US" dirty="0" smtClean="0"/>
              <a:t>Influence      (</a:t>
            </a:r>
            <a:r>
              <a:rPr lang="en-US" dirty="0" err="1" smtClean="0"/>
              <a:t>Pg</a:t>
            </a:r>
            <a:r>
              <a:rPr lang="en-US" dirty="0" smtClean="0"/>
              <a:t> 91)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4530725"/>
          </a:xfrm>
        </p:spPr>
        <p:txBody>
          <a:bodyPr/>
          <a:lstStyle/>
          <a:p>
            <a:r>
              <a:rPr lang="en-US" b="1" dirty="0" smtClean="0"/>
              <a:t>Expert</a:t>
            </a:r>
            <a:r>
              <a:rPr lang="en-US" dirty="0" smtClean="0"/>
              <a:t> Influence</a:t>
            </a:r>
          </a:p>
          <a:p>
            <a:pPr lvl="1"/>
            <a:r>
              <a:rPr lang="en-US" dirty="0" smtClean="0"/>
              <a:t>Arises when group members recognize that the leader has a special expertise area.</a:t>
            </a:r>
          </a:p>
          <a:p>
            <a:pPr lvl="1"/>
            <a:r>
              <a:rPr lang="en-US" dirty="0" smtClean="0"/>
              <a:t>Experience equals knowledge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r>
              <a:rPr lang="en-US" b="1" dirty="0" smtClean="0"/>
              <a:t>Identity</a:t>
            </a:r>
            <a:r>
              <a:rPr lang="en-US" dirty="0" smtClean="0"/>
              <a:t> Influence</a:t>
            </a:r>
          </a:p>
          <a:p>
            <a:pPr lvl="1"/>
            <a:r>
              <a:rPr lang="en-US" sz="2200" dirty="0" smtClean="0"/>
              <a:t>Personal trust &amp; respect members have for leader.</a:t>
            </a:r>
          </a:p>
          <a:p>
            <a:pPr lvl="1"/>
            <a:r>
              <a:rPr lang="en-US" sz="2200" dirty="0" smtClean="0"/>
              <a:t>Leaders looks out for their best interest, gain support. 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14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Basic Kinds </a:t>
            </a:r>
            <a:r>
              <a:rPr lang="en-US" dirty="0"/>
              <a:t>of </a:t>
            </a:r>
            <a:r>
              <a:rPr lang="en-US" dirty="0" smtClean="0"/>
              <a:t>Businesses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Extractors</a:t>
            </a:r>
          </a:p>
          <a:p>
            <a:pPr lvl="1"/>
            <a:r>
              <a:rPr lang="en-US" dirty="0" smtClean="0"/>
              <a:t>Grows products or takes raw materials from nature.  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smtClean="0"/>
              <a:t>farmer who grows cotton to make jeans</a:t>
            </a:r>
          </a:p>
          <a:p>
            <a:pPr lvl="2"/>
            <a:r>
              <a:rPr lang="en-US" dirty="0" smtClean="0"/>
              <a:t>silver and coal miners</a:t>
            </a:r>
          </a:p>
          <a:p>
            <a:pPr lvl="2"/>
            <a:r>
              <a:rPr lang="en-US" dirty="0" smtClean="0"/>
              <a:t>fishers; oil pump; produce farm, lumber mill</a:t>
            </a:r>
            <a:r>
              <a:rPr lang="en-US" sz="18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 descr="http://etc.usf.edu/clipart/68100/68162/68162_134_w11-5_b_lg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724400"/>
            <a:ext cx="1858963" cy="185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724400"/>
            <a:ext cx="22288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://abkldesigns.com/clipart2/ind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824411"/>
            <a:ext cx="3467100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98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00200"/>
            <a:ext cx="1636476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534400" cy="1139825"/>
          </a:xfrm>
        </p:spPr>
        <p:txBody>
          <a:bodyPr/>
          <a:lstStyle/>
          <a:p>
            <a:r>
              <a:rPr lang="en-US" dirty="0" smtClean="0"/>
              <a:t>Two Main Types </a:t>
            </a:r>
            <a:r>
              <a:rPr lang="en-US" dirty="0"/>
              <a:t>of </a:t>
            </a:r>
            <a:r>
              <a:rPr lang="en-US" dirty="0" smtClean="0"/>
              <a:t>Leadership  </a:t>
            </a:r>
            <a:r>
              <a:rPr lang="en-US" sz="3200" dirty="0" smtClean="0"/>
              <a:t>(</a:t>
            </a:r>
            <a:r>
              <a:rPr lang="en-US" sz="3200" dirty="0" err="1" smtClean="0"/>
              <a:t>Pg</a:t>
            </a:r>
            <a:r>
              <a:rPr lang="en-US" sz="3200" dirty="0" smtClean="0"/>
              <a:t> 93)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686800" cy="4454525"/>
          </a:xfrm>
        </p:spPr>
        <p:txBody>
          <a:bodyPr/>
          <a:lstStyle/>
          <a:p>
            <a:r>
              <a:rPr lang="en-US" b="1" dirty="0" smtClean="0"/>
              <a:t>Tactical</a:t>
            </a:r>
            <a:r>
              <a:rPr lang="en-US" dirty="0" smtClean="0"/>
              <a:t> Management</a:t>
            </a:r>
          </a:p>
          <a:p>
            <a:pPr lvl="1"/>
            <a:r>
              <a:rPr lang="en-US" dirty="0" smtClean="0"/>
              <a:t>More directive and controlling</a:t>
            </a:r>
          </a:p>
          <a:p>
            <a:pPr lvl="1"/>
            <a:r>
              <a:rPr lang="en-US" dirty="0" smtClean="0"/>
              <a:t>Manager makes decisions</a:t>
            </a:r>
          </a:p>
          <a:p>
            <a:pPr lvl="1"/>
            <a:r>
              <a:rPr lang="en-US" dirty="0" smtClean="0"/>
              <a:t>Close contact with employees with working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Strategic</a:t>
            </a:r>
            <a:r>
              <a:rPr lang="en-US" dirty="0" smtClean="0"/>
              <a:t> Management</a:t>
            </a:r>
          </a:p>
          <a:p>
            <a:pPr lvl="1"/>
            <a:r>
              <a:rPr lang="en-US" dirty="0" smtClean="0"/>
              <a:t>Less directive and involve employees in decisions</a:t>
            </a:r>
          </a:p>
          <a:p>
            <a:pPr lvl="1"/>
            <a:r>
              <a:rPr lang="en-US" dirty="0" smtClean="0"/>
              <a:t>Trusts employees to work w/o direct supervision</a:t>
            </a:r>
          </a:p>
          <a:p>
            <a:pPr lvl="1"/>
            <a:r>
              <a:rPr lang="en-US" dirty="0" smtClean="0"/>
              <a:t>Will seek advice on important decisions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Mixed – mixture of both styles 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252386"/>
            <a:ext cx="1543050" cy="1543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671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 smtClean="0"/>
              <a:t>Unit Two </a:t>
            </a:r>
          </a:p>
          <a:p>
            <a:pPr eaLnBrk="1" hangingPunct="1"/>
            <a:r>
              <a:rPr lang="en-US" sz="2800" b="1" dirty="0"/>
              <a:t>Business Operations </a:t>
            </a:r>
          </a:p>
          <a:p>
            <a:pPr eaLnBrk="1" hangingPunct="1"/>
            <a:endParaRPr lang="en-US" sz="2800" b="1" dirty="0" smtClean="0"/>
          </a:p>
          <a:p>
            <a:pPr eaLnBrk="1" hangingPunct="1"/>
            <a:r>
              <a:rPr lang="en-US" sz="2800" b="1" dirty="0" smtClean="0">
                <a:solidFill>
                  <a:srgbClr val="00B0F0"/>
                </a:solidFill>
              </a:rPr>
              <a:t>Chapter 8</a:t>
            </a:r>
          </a:p>
          <a:p>
            <a:pPr eaLnBrk="1" hangingPunct="1"/>
            <a:r>
              <a:rPr lang="en-US" sz="2800" b="1" dirty="0" smtClean="0"/>
              <a:t>Producing &amp; Marketing </a:t>
            </a:r>
          </a:p>
          <a:p>
            <a:pPr eaLnBrk="1" hangingPunct="1"/>
            <a:r>
              <a:rPr lang="en-US" sz="2800" b="1" dirty="0" smtClean="0"/>
              <a:t>Goods &amp; Services </a:t>
            </a:r>
          </a:p>
          <a:p>
            <a:pPr eaLnBrk="1" hangingPunct="1"/>
            <a:endParaRPr lang="en-US" sz="2800" b="1" dirty="0" smtClean="0"/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534400" cy="4378325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b="1" u="sng" dirty="0" smtClean="0"/>
              <a:t>List</a:t>
            </a:r>
            <a:r>
              <a:rPr lang="en-US" dirty="0" smtClean="0"/>
              <a:t> common marketing activities and define the marketing concept. </a:t>
            </a:r>
          </a:p>
          <a:p>
            <a:pPr>
              <a:spcAft>
                <a:spcPts val="2400"/>
              </a:spcAft>
            </a:pPr>
            <a:r>
              <a:rPr lang="en-US" b="1" u="sng" dirty="0" smtClean="0"/>
              <a:t>Explain</a:t>
            </a:r>
            <a:r>
              <a:rPr lang="en-US" dirty="0" smtClean="0"/>
              <a:t> the two steps in marketing planning.</a:t>
            </a:r>
          </a:p>
          <a:p>
            <a:pPr>
              <a:spcAft>
                <a:spcPts val="2400"/>
              </a:spcAft>
            </a:pPr>
            <a:r>
              <a:rPr lang="en-US" b="1" u="sng" dirty="0" smtClean="0"/>
              <a:t>Explain</a:t>
            </a:r>
            <a:r>
              <a:rPr lang="en-US" dirty="0" smtClean="0"/>
              <a:t> the advantage of small businesses in providing customer service.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sr.photos3.fotosearch.com/bthumb/CSP/CSP994/k161222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927" y="2895600"/>
            <a:ext cx="161925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Marketing   (</a:t>
            </a:r>
            <a:r>
              <a:rPr lang="en-US" dirty="0" err="1" smtClean="0"/>
              <a:t>Pg</a:t>
            </a:r>
            <a:r>
              <a:rPr lang="en-US" dirty="0" smtClean="0"/>
              <a:t> 102)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30725"/>
          </a:xfrm>
        </p:spPr>
        <p:txBody>
          <a:bodyPr/>
          <a:lstStyle/>
          <a:p>
            <a:r>
              <a:rPr lang="en-US" b="1" dirty="0" smtClean="0"/>
              <a:t>Product/Service Planning</a:t>
            </a:r>
          </a:p>
          <a:p>
            <a:pPr lvl="1"/>
            <a:r>
              <a:rPr lang="en-US" dirty="0" smtClean="0"/>
              <a:t>Assists in design and development by gathering information and testing ideas.</a:t>
            </a:r>
            <a:br>
              <a:rPr lang="en-US" dirty="0" smtClean="0"/>
            </a:br>
            <a:endParaRPr lang="en-US" dirty="0" smtClean="0"/>
          </a:p>
          <a:p>
            <a:r>
              <a:rPr lang="en-US" b="1" dirty="0" smtClean="0"/>
              <a:t>Purchasing</a:t>
            </a:r>
          </a:p>
          <a:p>
            <a:pPr lvl="1"/>
            <a:r>
              <a:rPr lang="en-US" dirty="0" smtClean="0"/>
              <a:t>Identifies and obtains the product </a:t>
            </a:r>
            <a:br>
              <a:rPr lang="en-US" dirty="0" smtClean="0"/>
            </a:br>
            <a:r>
              <a:rPr lang="en-US" dirty="0" smtClean="0"/>
              <a:t>(service) needed for marketing activities</a:t>
            </a:r>
            <a:br>
              <a:rPr lang="en-US" dirty="0" smtClean="0"/>
            </a:br>
            <a:endParaRPr lang="en-US" dirty="0" smtClean="0"/>
          </a:p>
          <a:p>
            <a:r>
              <a:rPr lang="en-US" b="1" dirty="0" smtClean="0"/>
              <a:t>Financing</a:t>
            </a:r>
          </a:p>
          <a:p>
            <a:pPr lvl="1"/>
            <a:r>
              <a:rPr lang="en-US" dirty="0" smtClean="0"/>
              <a:t>Makes sure financing and credit are </a:t>
            </a:r>
            <a:br>
              <a:rPr lang="en-US" dirty="0" smtClean="0"/>
            </a:br>
            <a:r>
              <a:rPr lang="en-US" dirty="0" smtClean="0"/>
              <a:t>available to support both the purchase </a:t>
            </a:r>
            <a:br>
              <a:rPr lang="en-US" dirty="0" smtClean="0"/>
            </a:br>
            <a:r>
              <a:rPr lang="en-US" dirty="0" smtClean="0"/>
              <a:t>and sale of product. </a:t>
            </a:r>
          </a:p>
          <a:p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465" y="838199"/>
            <a:ext cx="2162175" cy="1228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181600"/>
            <a:ext cx="1621632" cy="158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17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Marketing       (</a:t>
            </a:r>
            <a:r>
              <a:rPr lang="en-US" dirty="0" err="1" smtClean="0"/>
              <a:t>Pg</a:t>
            </a:r>
            <a:r>
              <a:rPr lang="en-US" dirty="0" smtClean="0"/>
              <a:t> 102)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30725"/>
          </a:xfrm>
        </p:spPr>
        <p:txBody>
          <a:bodyPr/>
          <a:lstStyle/>
          <a:p>
            <a:r>
              <a:rPr lang="en-US" b="1" dirty="0" smtClean="0"/>
              <a:t>Distribution</a:t>
            </a:r>
          </a:p>
          <a:p>
            <a:pPr lvl="1"/>
            <a:r>
              <a:rPr lang="en-US" dirty="0" smtClean="0"/>
              <a:t>Involves getting the products </a:t>
            </a:r>
            <a:br>
              <a:rPr lang="en-US" dirty="0" smtClean="0"/>
            </a:br>
            <a:r>
              <a:rPr lang="en-US" dirty="0" smtClean="0"/>
              <a:t>to consumers (methods and locations)</a:t>
            </a:r>
          </a:p>
          <a:p>
            <a:pPr lvl="1"/>
            <a:endParaRPr lang="en-US" dirty="0" smtClean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00399"/>
            <a:ext cx="8229600" cy="3597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17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914399"/>
            <a:ext cx="2000250" cy="259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http://ec.l.thumbs.canstockphoto.com/canstock122762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541" y="4419600"/>
            <a:ext cx="2616758" cy="238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Marketing       (</a:t>
            </a:r>
            <a:r>
              <a:rPr lang="en-US" dirty="0" err="1" smtClean="0"/>
              <a:t>Pg</a:t>
            </a:r>
            <a:r>
              <a:rPr lang="en-US" dirty="0" smtClean="0"/>
              <a:t> 102)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530725"/>
          </a:xfrm>
        </p:spPr>
        <p:txBody>
          <a:bodyPr/>
          <a:lstStyle/>
          <a:p>
            <a:pPr lvl="1"/>
            <a:endParaRPr lang="en-US" dirty="0" smtClean="0"/>
          </a:p>
          <a:p>
            <a:r>
              <a:rPr lang="en-US" b="1" dirty="0" smtClean="0"/>
              <a:t>Pricing</a:t>
            </a:r>
          </a:p>
          <a:p>
            <a:pPr lvl="1"/>
            <a:r>
              <a:rPr lang="en-US" dirty="0" smtClean="0"/>
              <a:t>Sets prices and payment methods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b="1" dirty="0" smtClean="0"/>
              <a:t>Risk </a:t>
            </a:r>
            <a:r>
              <a:rPr lang="en-US" b="1" dirty="0" smtClean="0"/>
              <a:t>Management</a:t>
            </a:r>
            <a:endParaRPr lang="en-US" b="1" dirty="0" smtClean="0"/>
          </a:p>
          <a:p>
            <a:pPr lvl="1"/>
            <a:r>
              <a:rPr lang="en-US" dirty="0" smtClean="0"/>
              <a:t>Provides security and safety for products </a:t>
            </a:r>
            <a:br>
              <a:rPr lang="en-US" dirty="0" smtClean="0"/>
            </a:br>
            <a:r>
              <a:rPr lang="en-US" dirty="0" smtClean="0"/>
              <a:t>and people and reduces business risk.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28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9" y="4343400"/>
            <a:ext cx="2103079" cy="206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Marketing       (</a:t>
            </a:r>
            <a:r>
              <a:rPr lang="en-US" dirty="0" err="1" smtClean="0"/>
              <a:t>Pg</a:t>
            </a:r>
            <a:r>
              <a:rPr lang="en-US" dirty="0" smtClean="0"/>
              <a:t> 102)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Marketing Information Management</a:t>
            </a:r>
          </a:p>
          <a:p>
            <a:pPr lvl="1"/>
            <a:r>
              <a:rPr lang="en-US" dirty="0" smtClean="0"/>
              <a:t>Obtains and organizes information </a:t>
            </a:r>
            <a:br>
              <a:rPr lang="en-US" dirty="0" smtClean="0"/>
            </a:br>
            <a:r>
              <a:rPr lang="en-US" dirty="0" smtClean="0"/>
              <a:t>needed to make marketing decisions.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Promotion</a:t>
            </a:r>
          </a:p>
          <a:p>
            <a:pPr lvl="1"/>
            <a:r>
              <a:rPr lang="en-US" dirty="0" smtClean="0"/>
              <a:t>Involves communicating with consumers to encourage purchases. </a:t>
            </a:r>
          </a:p>
        </p:txBody>
      </p:sp>
      <p:pic>
        <p:nvPicPr>
          <p:cNvPr id="9218" name="Picture 2" descr="http://thumbs.gograph.com/gg578258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152" y="2057400"/>
            <a:ext cx="1808447" cy="1691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clipartbest.com/cliparts/eTM/dg6/eTMdg6bqc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867325"/>
            <a:ext cx="2214563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17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Steps </a:t>
            </a:r>
            <a:r>
              <a:rPr lang="en-US" dirty="0"/>
              <a:t>in </a:t>
            </a:r>
            <a:r>
              <a:rPr lang="en-US" dirty="0" smtClean="0"/>
              <a:t>Marketing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460692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Identify a target market.</a:t>
            </a:r>
            <a:br>
              <a:rPr lang="en-US" dirty="0" smtClean="0"/>
            </a:br>
            <a:endParaRPr lang="en-US" sz="600" dirty="0" smtClean="0"/>
          </a:p>
          <a:p>
            <a:pPr lvl="1"/>
            <a:r>
              <a:rPr lang="en-US" b="1" i="1" dirty="0" smtClean="0"/>
              <a:t>Target Market</a:t>
            </a:r>
            <a:r>
              <a:rPr lang="en-US" dirty="0" smtClean="0"/>
              <a:t> – clearly identified group of consumers with needs</a:t>
            </a:r>
            <a:br>
              <a:rPr lang="en-US" dirty="0" smtClean="0"/>
            </a:br>
            <a:r>
              <a:rPr lang="en-US" sz="600" dirty="0" smtClean="0"/>
              <a:t> </a:t>
            </a:r>
          </a:p>
          <a:p>
            <a:pPr lvl="1"/>
            <a:r>
              <a:rPr lang="en-US" dirty="0" smtClean="0"/>
              <a:t>Business satisfies that need</a:t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10242" name="Picture 2" descr="http://thumbs.gograph.com/gg581097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09999"/>
            <a:ext cx="3048000" cy="2725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67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399" y="2743200"/>
            <a:ext cx="3272589" cy="326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Steps </a:t>
            </a:r>
            <a:r>
              <a:rPr lang="en-US" dirty="0"/>
              <a:t>in </a:t>
            </a:r>
            <a:r>
              <a:rPr lang="en-US" dirty="0" smtClean="0"/>
              <a:t>Marketing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86800" cy="4530725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Develop a marketing mix</a:t>
            </a:r>
          </a:p>
          <a:p>
            <a:pPr lvl="1"/>
            <a:r>
              <a:rPr lang="en-US" b="1" i="1" dirty="0" smtClean="0"/>
              <a:t>Marketing Mix</a:t>
            </a:r>
            <a:r>
              <a:rPr lang="en-US" dirty="0" smtClean="0"/>
              <a:t> - Combo of marketing elements designed to meet the needs of target market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sz="1800" b="1" dirty="0" smtClean="0">
                <a:solidFill>
                  <a:srgbClr val="0070C0"/>
                </a:solidFill>
              </a:rPr>
              <a:t>Product/Service</a:t>
            </a:r>
            <a:r>
              <a:rPr lang="en-US" sz="2000" dirty="0" smtClean="0"/>
              <a:t>  </a:t>
            </a:r>
            <a:br>
              <a:rPr lang="en-US" sz="2000" dirty="0" smtClean="0"/>
            </a:br>
            <a:r>
              <a:rPr lang="en-US" sz="2000" dirty="0" smtClean="0"/>
              <a:t>   anything offered to target market</a:t>
            </a:r>
          </a:p>
          <a:p>
            <a:pPr lvl="1"/>
            <a:r>
              <a:rPr lang="en-US" sz="1800" b="1" dirty="0" smtClean="0">
                <a:solidFill>
                  <a:srgbClr val="0070C0"/>
                </a:solidFill>
              </a:rPr>
              <a:t>Place/Distribution</a:t>
            </a:r>
            <a:r>
              <a:rPr lang="en-US" sz="2000" dirty="0" smtClean="0"/>
              <a:t>  </a:t>
            </a:r>
            <a:br>
              <a:rPr lang="en-US" sz="2000" dirty="0" smtClean="0"/>
            </a:br>
            <a:r>
              <a:rPr lang="en-US" sz="2000" dirty="0" smtClean="0"/>
              <a:t>   location/method of product availability  </a:t>
            </a:r>
          </a:p>
          <a:p>
            <a:pPr lvl="1"/>
            <a:r>
              <a:rPr lang="en-US" sz="1800" b="1" dirty="0" smtClean="0">
                <a:solidFill>
                  <a:srgbClr val="0070C0"/>
                </a:solidFill>
              </a:rPr>
              <a:t>Price</a:t>
            </a:r>
            <a:r>
              <a:rPr lang="en-US" sz="2000" dirty="0" smtClean="0"/>
              <a:t>  </a:t>
            </a:r>
            <a:br>
              <a:rPr lang="en-US" sz="2000" dirty="0" smtClean="0"/>
            </a:br>
            <a:r>
              <a:rPr lang="en-US" sz="2000" dirty="0" smtClean="0"/>
              <a:t>   what the customer pays </a:t>
            </a:r>
            <a:br>
              <a:rPr lang="en-US" sz="2000" dirty="0" smtClean="0"/>
            </a:br>
            <a:r>
              <a:rPr lang="en-US" sz="2000" dirty="0" smtClean="0"/>
              <a:t>   and method of payment</a:t>
            </a:r>
          </a:p>
          <a:p>
            <a:pPr lvl="1"/>
            <a:r>
              <a:rPr lang="en-US" sz="1800" b="1" dirty="0" smtClean="0">
                <a:solidFill>
                  <a:srgbClr val="0070C0"/>
                </a:solidFill>
              </a:rPr>
              <a:t>Promotion</a:t>
            </a:r>
            <a:r>
              <a:rPr lang="en-US" sz="2000" dirty="0" smtClean="0"/>
              <a:t>  </a:t>
            </a:r>
            <a:br>
              <a:rPr lang="en-US" sz="2000" dirty="0" smtClean="0"/>
            </a:br>
            <a:r>
              <a:rPr lang="en-US" sz="2000" dirty="0" smtClean="0"/>
              <a:t>   communicate/encourage purchases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9795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Buying Motive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30725"/>
          </a:xfrm>
        </p:spPr>
        <p:txBody>
          <a:bodyPr/>
          <a:lstStyle/>
          <a:p>
            <a:r>
              <a:rPr lang="en-US" b="1" dirty="0" smtClean="0"/>
              <a:t>Buying Motives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	reasons behind the purchase.</a:t>
            </a:r>
          </a:p>
          <a:p>
            <a:endParaRPr lang="en-US" dirty="0"/>
          </a:p>
          <a:p>
            <a:r>
              <a:rPr lang="en-US" b="1" i="1" dirty="0" smtClean="0"/>
              <a:t>Rational</a:t>
            </a:r>
            <a:r>
              <a:rPr lang="en-US" dirty="0" smtClean="0"/>
              <a:t> – based on fact or logic</a:t>
            </a:r>
          </a:p>
          <a:p>
            <a:pPr lvl="1"/>
            <a:r>
              <a:rPr lang="en-US" dirty="0" smtClean="0"/>
              <a:t>Quality/Value, Expensive Purchases, Research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i="1" dirty="0" smtClean="0"/>
              <a:t>Emotional</a:t>
            </a:r>
            <a:r>
              <a:rPr lang="en-US" dirty="0" smtClean="0"/>
              <a:t> – based on feelings (compelled)</a:t>
            </a:r>
          </a:p>
          <a:p>
            <a:pPr lvl="1"/>
            <a:r>
              <a:rPr lang="en-US" dirty="0" smtClean="0"/>
              <a:t>Love, affection, guilt, fear or passion</a:t>
            </a:r>
          </a:p>
          <a:p>
            <a:pPr lvl="1"/>
            <a:r>
              <a:rPr lang="en-US" dirty="0" smtClean="0"/>
              <a:t>Hallmark Cards, Security System </a:t>
            </a:r>
            <a:endParaRPr lang="en-US" dirty="0"/>
          </a:p>
        </p:txBody>
      </p:sp>
      <p:pic>
        <p:nvPicPr>
          <p:cNvPr id="1026" name="Picture 2" descr="https://encrypted-tbn0.gstatic.com/images?q=tbn:ANd9GcSvT7aHSYGaOzOwVY2-5kp9IYDRFvf748fX66igcHftra5g4mivi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599" y="5176602"/>
            <a:ext cx="2053389" cy="1681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16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Basic Kinds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of </a:t>
            </a:r>
            <a:r>
              <a:rPr lang="en-US" dirty="0"/>
              <a:t>Businesses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b="1" dirty="0"/>
              <a:t>Manufacturers</a:t>
            </a:r>
          </a:p>
          <a:p>
            <a:pPr lvl="1" indent="-342900"/>
            <a:r>
              <a:rPr lang="en-US" dirty="0"/>
              <a:t>Takes extractor’s products and changes them into a form that consumers can use.</a:t>
            </a:r>
          </a:p>
          <a:p>
            <a:pPr lvl="2" indent="-342900"/>
            <a:r>
              <a:rPr lang="en-US" sz="1800" dirty="0"/>
              <a:t>Completely produce a product or a part of many stops</a:t>
            </a:r>
          </a:p>
          <a:p>
            <a:pPr lvl="2" indent="-342900"/>
            <a:r>
              <a:rPr lang="en-US" sz="1800" dirty="0"/>
              <a:t>Jeans: textile mill makes cotton into yarn, yarn into cloth, plant dyes &amp; prints cloth, clothing manufacturer takes  cloth and makes it into jeans. </a:t>
            </a:r>
            <a:endParaRPr lang="en-US" sz="1800" dirty="0" smtClean="0"/>
          </a:p>
          <a:p>
            <a:pPr lvl="2" indent="-342900"/>
            <a:endParaRPr lang="en-US" sz="1800" dirty="0" smtClean="0"/>
          </a:p>
          <a:p>
            <a:pPr lvl="1" indent="-342900"/>
            <a:r>
              <a:rPr lang="en-US" sz="2200" dirty="0" smtClean="0"/>
              <a:t>3 Types of Manufacturing Businesses</a:t>
            </a:r>
          </a:p>
          <a:p>
            <a:pPr lvl="2" indent="-342900">
              <a:buFont typeface="+mj-lt"/>
              <a:buAutoNum type="arabicPeriod"/>
            </a:pPr>
            <a:r>
              <a:rPr lang="en-US" sz="1800" b="1" i="1" dirty="0" smtClean="0"/>
              <a:t>Custom</a:t>
            </a:r>
            <a:r>
              <a:rPr lang="en-US" sz="1800" dirty="0" smtClean="0"/>
              <a:t> – specially designed (golf clubs)</a:t>
            </a:r>
          </a:p>
          <a:p>
            <a:pPr lvl="2" indent="-342900">
              <a:buFont typeface="+mj-lt"/>
              <a:buAutoNum type="arabicPeriod"/>
            </a:pPr>
            <a:r>
              <a:rPr lang="en-US" sz="1800" b="1" i="1" dirty="0" smtClean="0"/>
              <a:t>Mass Production </a:t>
            </a:r>
            <a:r>
              <a:rPr lang="en-US" sz="1800" dirty="0" smtClean="0"/>
              <a:t>– large </a:t>
            </a:r>
            <a:r>
              <a:rPr lang="en-US" sz="1800" dirty="0" err="1" smtClean="0"/>
              <a:t>qty</a:t>
            </a:r>
            <a:r>
              <a:rPr lang="en-US" sz="1800" dirty="0" smtClean="0"/>
              <a:t> of identical products (cars)</a:t>
            </a:r>
          </a:p>
          <a:p>
            <a:pPr lvl="2" indent="-342900">
              <a:buFont typeface="+mj-lt"/>
              <a:buAutoNum type="arabicPeriod"/>
            </a:pPr>
            <a:r>
              <a:rPr lang="en-US" sz="1800" b="1" i="1" dirty="0" smtClean="0"/>
              <a:t>Processing</a:t>
            </a:r>
            <a:r>
              <a:rPr lang="en-US" sz="1800" dirty="0" smtClean="0"/>
              <a:t> – changes form or materials (grain to flour)</a:t>
            </a:r>
            <a:endParaRPr lang="en-US" sz="1800" dirty="0"/>
          </a:p>
          <a:p>
            <a:endParaRPr lang="en-US" dirty="0"/>
          </a:p>
        </p:txBody>
      </p:sp>
      <p:pic>
        <p:nvPicPr>
          <p:cNvPr id="5122" name="Picture 2" descr="http://blog.denimtherapy.com/wp-content/uploads/2012/01/edwin-japan-factory-vid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776" y="-76200"/>
            <a:ext cx="3657600" cy="2054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21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in Product Development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08" y="1600200"/>
            <a:ext cx="7976892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3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303" y="4114801"/>
            <a:ext cx="2758895" cy="2722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http://us.cdn3.123rf.com/168nwm/norwayblue/norwayblue1210/norwayblue121000006/15539045-vector-illustration-of-customer-service-representative-at-computer-in-headset-with-contact-us-text-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987" y="152400"/>
            <a:ext cx="1812613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Advantage of small businesses in providing customer service</a:t>
            </a:r>
          </a:p>
          <a:p>
            <a:pPr lvl="1"/>
            <a:r>
              <a:rPr lang="en-US" dirty="0" smtClean="0"/>
              <a:t>Personalized attention</a:t>
            </a:r>
          </a:p>
          <a:p>
            <a:pPr lvl="1"/>
            <a:r>
              <a:rPr lang="en-US" dirty="0" smtClean="0"/>
              <a:t>Know your target market better</a:t>
            </a:r>
          </a:p>
          <a:p>
            <a:pPr lvl="1"/>
            <a:r>
              <a:rPr lang="en-US" dirty="0" smtClean="0"/>
              <a:t>Specialized products (customize)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Large companies can offer more </a:t>
            </a:r>
            <a:br>
              <a:rPr lang="en-US" dirty="0" smtClean="0"/>
            </a:br>
            <a:r>
              <a:rPr lang="en-US" dirty="0" smtClean="0"/>
              <a:t>products but with less personal </a:t>
            </a:r>
            <a:br>
              <a:rPr lang="en-US" dirty="0" smtClean="0"/>
            </a:br>
            <a:r>
              <a:rPr lang="en-US" dirty="0" smtClean="0"/>
              <a:t>attention and customization.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28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Basic Kinds </a:t>
            </a:r>
            <a:r>
              <a:rPr lang="en-US" dirty="0"/>
              <a:t>of </a:t>
            </a:r>
            <a:r>
              <a:rPr lang="en-US" dirty="0" smtClean="0"/>
              <a:t>Businesses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58200" cy="5287962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b="1" dirty="0" smtClean="0"/>
              <a:t>Marketers </a:t>
            </a:r>
          </a:p>
          <a:p>
            <a:pPr lvl="1"/>
            <a:r>
              <a:rPr lang="en-US" dirty="0" smtClean="0"/>
              <a:t>Businesses that move goods from producers to consumers (Wholesalers, Retailers)</a:t>
            </a:r>
          </a:p>
          <a:p>
            <a:pPr lvl="2"/>
            <a:r>
              <a:rPr lang="en-US" dirty="0" smtClean="0"/>
              <a:t>Marketing Includes (4 P’s) :  </a:t>
            </a:r>
            <a:endParaRPr lang="en-US" dirty="0"/>
          </a:p>
          <a:p>
            <a:pPr lvl="3"/>
            <a:r>
              <a:rPr lang="en-US" dirty="0" smtClean="0"/>
              <a:t>Transporting goods                        (Distribution – Place)</a:t>
            </a:r>
          </a:p>
          <a:p>
            <a:pPr lvl="3"/>
            <a:r>
              <a:rPr lang="en-US" dirty="0" smtClean="0"/>
              <a:t>Selling goods at reasonable value                         (Price)</a:t>
            </a:r>
          </a:p>
          <a:p>
            <a:pPr lvl="3"/>
            <a:r>
              <a:rPr lang="en-US" dirty="0" smtClean="0"/>
              <a:t>Identify, develop and test new products            (Product)</a:t>
            </a:r>
          </a:p>
          <a:p>
            <a:pPr lvl="3"/>
            <a:r>
              <a:rPr lang="en-US" dirty="0" smtClean="0"/>
              <a:t>Packaging goods (attractive/convenient)           (Product)</a:t>
            </a:r>
          </a:p>
          <a:p>
            <a:pPr lvl="3"/>
            <a:r>
              <a:rPr lang="en-US" dirty="0" smtClean="0"/>
              <a:t>Store goods (Warehouses)              (Distribution - Place)</a:t>
            </a:r>
          </a:p>
          <a:p>
            <a:pPr lvl="3"/>
            <a:r>
              <a:rPr lang="en-US" dirty="0" smtClean="0"/>
              <a:t>Design store windows                                  (Promotion)</a:t>
            </a:r>
          </a:p>
          <a:p>
            <a:pPr lvl="3"/>
            <a:endParaRPr lang="en-US" dirty="0"/>
          </a:p>
          <a:p>
            <a:pPr lvl="1"/>
            <a:r>
              <a:rPr lang="en-US" sz="2000" dirty="0" smtClean="0"/>
              <a:t>All of these marketing activities add value to the products by bringing them to </a:t>
            </a:r>
            <a:r>
              <a:rPr lang="en-US" sz="2000" b="1" dirty="0" smtClean="0"/>
              <a:t>where</a:t>
            </a:r>
            <a:r>
              <a:rPr lang="en-US" sz="2000" dirty="0" smtClean="0"/>
              <a:t> the consumer is, at the </a:t>
            </a:r>
            <a:r>
              <a:rPr lang="en-US" sz="2000" b="1" dirty="0" smtClean="0"/>
              <a:t>time</a:t>
            </a:r>
            <a:r>
              <a:rPr lang="en-US" sz="2000" dirty="0" smtClean="0"/>
              <a:t> they are wanted, in the </a:t>
            </a:r>
            <a:r>
              <a:rPr lang="en-US" sz="2000" b="1" dirty="0" smtClean="0"/>
              <a:t>assortment</a:t>
            </a:r>
            <a:r>
              <a:rPr lang="en-US" sz="2000" dirty="0" smtClean="0"/>
              <a:t> wanted, and at the </a:t>
            </a:r>
            <a:r>
              <a:rPr lang="en-US" sz="2000" b="1" dirty="0" smtClean="0"/>
              <a:t>prices</a:t>
            </a:r>
            <a:r>
              <a:rPr lang="en-US" sz="2000" dirty="0" smtClean="0"/>
              <a:t> consumers are willing to pay. </a:t>
            </a:r>
          </a:p>
          <a:p>
            <a:pPr lvl="3"/>
            <a:endParaRPr lang="en-US" dirty="0" smtClean="0"/>
          </a:p>
          <a:p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" y="3276599"/>
            <a:ext cx="1676401" cy="167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900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Basic Kinds </a:t>
            </a:r>
            <a:r>
              <a:rPr lang="en-US" dirty="0"/>
              <a:t>of </a:t>
            </a:r>
            <a:r>
              <a:rPr lang="en-US" dirty="0" smtClean="0"/>
              <a:t>Businesses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en-US" b="1" dirty="0" smtClean="0"/>
              <a:t>Service Businesses</a:t>
            </a:r>
          </a:p>
          <a:p>
            <a:pPr marL="914400" lvl="1" indent="-514350"/>
            <a:r>
              <a:rPr lang="en-US" dirty="0" smtClean="0"/>
              <a:t>Business which does things for you </a:t>
            </a:r>
            <a:br>
              <a:rPr lang="en-US" dirty="0" smtClean="0"/>
            </a:br>
            <a:r>
              <a:rPr lang="en-US" dirty="0" smtClean="0"/>
              <a:t>rather than making a product for you.</a:t>
            </a:r>
            <a:br>
              <a:rPr lang="en-US" dirty="0" smtClean="0"/>
            </a:br>
            <a:endParaRPr lang="en-US" dirty="0" smtClean="0"/>
          </a:p>
          <a:p>
            <a:pPr marL="914400" lvl="1" indent="-514350"/>
            <a:r>
              <a:rPr lang="en-US" dirty="0" smtClean="0"/>
              <a:t>Examples:</a:t>
            </a:r>
          </a:p>
          <a:p>
            <a:pPr marL="1314450" lvl="2" indent="-514350"/>
            <a:r>
              <a:rPr lang="en-US" dirty="0" smtClean="0"/>
              <a:t>Hair Dresser or Barber</a:t>
            </a:r>
          </a:p>
          <a:p>
            <a:pPr marL="1314450" lvl="2" indent="-514350"/>
            <a:r>
              <a:rPr lang="en-US" dirty="0" smtClean="0"/>
              <a:t>Oil Change or Car Wash</a:t>
            </a:r>
          </a:p>
          <a:p>
            <a:pPr marL="1314450" lvl="2" indent="-514350"/>
            <a:r>
              <a:rPr lang="en-US" dirty="0" smtClean="0"/>
              <a:t>Tax Preparation </a:t>
            </a:r>
          </a:p>
          <a:p>
            <a:pPr marL="1314450" lvl="2" indent="-514350"/>
            <a:r>
              <a:rPr lang="en-US" dirty="0" smtClean="0"/>
              <a:t>Child Care or Pet Care</a:t>
            </a:r>
          </a:p>
          <a:p>
            <a:pPr marL="1314450" lvl="2" indent="-514350"/>
            <a:r>
              <a:rPr lang="en-US" dirty="0" smtClean="0"/>
              <a:t>Transportation (Airlines, Bus, Train)</a:t>
            </a:r>
          </a:p>
          <a:p>
            <a:pPr marL="1314450" lvl="2" indent="-514350"/>
            <a:r>
              <a:rPr lang="en-US" dirty="0" smtClean="0"/>
              <a:t>Landscaping</a:t>
            </a:r>
          </a:p>
          <a:p>
            <a:pPr marL="1314450" lvl="2" indent="-514350"/>
            <a:endParaRPr lang="en-US" dirty="0" smtClean="0"/>
          </a:p>
          <a:p>
            <a:pPr marL="800100" lvl="2" indent="0">
              <a:buNone/>
            </a:pPr>
            <a:endParaRPr lang="en-US" dirty="0" smtClean="0"/>
          </a:p>
        </p:txBody>
      </p:sp>
      <p:sp>
        <p:nvSpPr>
          <p:cNvPr id="4" name="AutoShape 2" descr="data:image/jpeg;base64,/9j/4AAQSkZJRgABAQAAAQABAAD/2wCEAAkGBxISEhUUEhMVFRQUGBcYFRgXFBUUFhgVFRcWFxgUFRUdHCkgGB0lHBcVITEhJSkrLi4uFyAzODMsNygtLisBCgoKDg0OGhAQGywkICQsLCwsLCwsLCwsLCwsLCwsLCwsLCwsLCwsLCwsLCwsLCwsLCwsLCwsLCwsLCwsLCwsLP/AABEIAN8A4gMBEQACEQEDEQH/xAAcAAABBQEBAQAAAAAAAAAAAAAAAwQFBgcCAQj/xABHEAACAAQCBQgFCAkFAAMBAAABAgADBBEFIQYSMUFRBxMiYXGBkbEyQlKhwRQVI1NygrLRFjNDYpKiwtLhNFRzk/AkVdMX/8QAGgEAAgMBAQAAAAAAAAAAAAAAAAMBAgQFBv/EADIRAAICAQMCBAUDBQADAQAAAAABAgMRBBIxIVETMkFxBRQiYYGRobEjM0LR8CRSwQb/2gAMAwEAAhEDEQA/ANxgAIACABnPxWQhs01AeF84XK2EeWThiYxum+uTxiPHr7hhnvzzT/XJ/EIPGr7oMMPnmn+uT+IQeNX3QYZ4cbpvrk8YPHr7hhnJx2m+tX3/AJRHj19wwzw6QUv1o8G/KD5ivuG1ibaS0v1n8j/lEfM1dw2sTOlNN7TH7jRHzVZO1ibaW0+4Ofu/5ivzdYbWJNphK3I58B8Yj5yPZhtE20yXdKbvYRX5xdidoi2mR3Sh3t/iK/OPsG0RbTGbulp36x+MR85Lsg2iTaXVB2CWPut/dFfm7PsTtQk2lFSfWUdiiK/NWBtQk2kVSf2ngF/KI+Ys7htQk2N1J/atFfHs7k4Qm2Kzz+1f+IxHiz7sMISatmnbMf8Ajb84rvl3YYODUOfXb+IxG59wOS54nxMGWB4CYgkeUmLTpZusxuwnWHgYZG2ceGRhF2wHGRUKbizr6Q3do6o6NNysX3FtYJWHkBAAQAVPSzGiDzMs2t6ZBzz9UfGMOpuaeyP5LxRU4wlwgAIAGeITWXVCm1yfhFopMgZzaqapsT7hF9qA5+XzOPuEG1AHzhM4jwEGxAe/OMziPCDYgD5xfq8INiA9+cX6vCDYgD5yfq8INiA9+cn6vCDYgD5zfgPCI2ID35zfgINiAPnN+Ag2IA+c34CDYgPPnN+A8INiAPnJ+rwidiA8+cn6vCDYgD5xfq8INiA8+cJnEeEGxAKyp8zoknIkDdnA4rAEpCiQgAkdH6oy6hDuJCnsbL8obRPbNEPg0eOuKCABOpmhEZjsUE+AvESeE2Bl06aXYsdrEk98cVvLyxpxEEhAAQAR2MbF7/hF4EDaVMDDVf7rcOo9UMAReSwbVtnu6+yBvHVgTuHaPXs00/dG3vMcq/4jjpX+psr0vrMmVw6SBbm1t2X98c96i1vO5mpVQXTAlNwaQ3qAdhIhkdZdH/L9Sr09b9CKrdGyM5TX/dbb3GNtPxJPpYvyjPPSf+rIGYhUkEWI2gx04yUllGRpp4ZzEkBAAQAEABAAQAEABAAQAOZMoAaz7Nw3k/lAB4s0s6k8RYcBeIfAE5CSQgA7ktZgeBHnErkg1RTlHbFHsAEXpNM1aaZ1gDxIEJ1DxWyY8mdxyRoQAEABABHYxsXv+EXgQRkMAtuA0JCB5g6Xq32qD8Y4uu1W9+HHj1+50NPTtW58kvHONQrTy7nqjZoqfEnlrohdksIWelG7KNtmgrl5egtWtcjZ0I2xy7aZVPEh0ZKXBE43hXPC6D6QZDMC44Exq0OocJqD4f8AIjU1bo7lyiK/ROs+q/nT+6PRfL2djl+JE9GidZ9V/On5wfL2dg8SIoNDK76of9kv+6DwJ9idyOX0OrR+x/nT+6DwLOwOSRx+idZ9V/On90Hy9nYjxIh+idZ9V/On90T8vZ2DxIh+idZ9V/On90Hy9nYPEiH6J1n1X86f3QfL2dg8SIzqsPencLPXVNrgXBv3gwucJQeGSpJ8DSdNLG57hwihYKf017R5xD4AsEJJCAD1dogA1SV6I7BHbXAk7iQILTJrU/ay/nGbVv8Aplo8lEjmDAgAIACACOxcej3/AAi8CDvBsJZ3BdSEGeYtfgBGXV6uMINRfX+DRRQ5Sy10LdHCOkeU0xHYprgOu1Dk3bY7uuOhX8PnJZl0FO5cIfyhbK0dCmKrWzAuXXqhWHixOclxCNTUrK2v0LwlhjCPPmosNLM1kU9Xvj3ejt8WiE36pfqedvhsslH7isaRR6rEbDASngXSp4iK7S6n3O7I3b4GI6on6WcNS8DE7iHDsJNKI3ROSji0cRJBn/KF+vT/AI/6jGDVeZGirgqsZRopT+mvaPOIfAFghJIQAAgA1SnPQXsHlHbjwhIpEgV3TdvoVHFx7gYyax/QvctHkpMc4YEABAAQAd01Yst11jZWBFzuItb4xm1dMrIfTyh+nsUZdSZkT1caym449kcacJQeJLqdGMlJZQtKFyO2GaaO62K+5E3iLHdVSSpqlZktWNjqk5MrbiGGY7jHpq7Nqw+DBOGXlDbCZE5JYWc4cjY2+3BuNuMUntfVF459R6b7oW2/QusepyS3CKZmuUWxF+owMeefJpJvCz9GO/zj2Hwd50sfz/Jw9cv6zHcdMyBAAQAEACiTiN8RgspNCyVI3xG0upio1W4GI6ot0Zm3KYgFRLt9X/UYxanzIvBYKfGYuKU/pr2jziHwBYISSEABABqVIegn2V8hHajwhItFgKxp03Qlj94+4f5jFrOEWiU6MAwIACAAgAjsY2L3/CLwIJjRysDS9Vnu9zkTnbK1o5GvpcZ7kuh0dNYnHDfUnaf0h/7dCdF/eX5/gdZ5R/HdMpy0VlwWjyN52GyJhvMlKx45hh2MMxDoT2vqLnHK6EfTUM+UzkT7y9boI6mYQvAPcMD2kwvUXVwg5BXGbeBePMG8seE095Sneb+cew+E9NLH8/ycbWRzawxCcshGmTSFRRctujpOSSyzLCmc5KMVlsznEuUmZrEU8pQu5plyT16oItGKWsf+KPQU/Ao4zbJ5+x1hnKS2sBUSl1fal3BHXqkm/jEw1j/yRF/wKOM1S69n/s0GjqkmosyWwZGFwRG2MlJZR5+yuVcnGaw0LRJQIAAQAUDlEYmel/q/6jGDVeZGip9CqRlGilP6a9o84h8AWCEkhAAQAadQt9Gn2F8hHZh5UKY6i5BU9O2/VD7f9MYdb/iXiVOMJcIACAAgAjsY2L3/AAi8CCNBhgFx0T511LuxKg2S+02258Ixz09cbFKKwzZTKbi88E9VzWVdZV1rbRe2XVGgdVCM5bZPA2osTSabZq3Any4xEoZH3aWdSzyu4/iW8GMZVEy56hHC1d/iz6cI1VxwhKMpcsNHXBJara5A/wDXj1umvhTp4R5eEcudM7LJN9Fko3KniUxpUpL2RnJIGw6oyvx23irvlZzwdf4ZRCEnL1wZvFTshABdOTzHRJ15UyYEUkMmsbDW2EAnZui3i2QWIM5fxHRxtantyzQ0qyRcEEcdo8Ylay5c/wAHGlpKvYUFWd4hkfiD9YinoV6M7FWOBhq18PVMW9FL0aK1pLgzVU1XVwoC2zBJ2kxmv1MZvKQyvSyiurIWq0SmKt0cORutqk9mcKVqLvTtLoyCkqQ4BFiGFwdu2LvgQT0JJCAAgA0jD2+il/YX8Ijrw8q9hTJCGkFP06PTlD91vMflGDWcovEq8Yi4QAEABABHYxsXv+EXgQNcPo2nTFRd+08BvMXbwslox3PBpNPIVFCKLBRYRmbyb0sLCH0qiZlDCx6o1wonKCkhErYqWDmXhBJvqKDxNrxZaexkvVYWMsj8dqJNOPpaiVL6mcA/nCdX8Otsjiua9n0/cXXq0n9UTmiRGGtk6kAqVa6kHfcbY5lGjjBvxlnss9Pya5zlJLY8DgINwAjSq4J5jFIFnHVi8unJ6hGyrSWT68Iz2amEOnLIvS/R35TTlU/WIddCTYEgG6nhcfCNr0cYw+nkjR/EnXdmXlfR/wCzHIwnrQgAkqzAKqUgmTJExUYXB1bix429Hvi7rklloRDVUzltjJZEsNxifIzkzWXqBuv8JyiI2SjwybtNVb545/k0fQTSOfWu0uZLQ6i6xdejmTYArsuc/CNlNniPEkjz/wAR0MNNFTrk+r4LfMphvW3uh0tNVL0OSr7Y+pV67GPkzrLqBmVB15ea32HonMZ34xzb9NslhM3ValSXUicexdZ6KKatFPMU36S6oYZ9Ell4AwqEceZZGual5WUqvxqqScvylJcxxa7SiAXzUA2vqk3JG7ZD1CLXQzz6vqWulniYiuAQHUMAcjYi+cZ2sPAsViACADQMOf6KX9hfwiOpW/pXsKZMRoIKVpw30qDgnxMc7WeZF4lcjIXCAAgAbYjWLJltMf0UF+3cAO02i0IuTwiDM8W0lqJ59LUXOyrlYdZ2mOlCiESmRbQ3GzTVkqa7HVJ1HuSeg+RPcbHugur3QaReqW2SZ9AxxzpFJ0+0+qKCYkmnWXdk1mZgWIubAAXA47Y62jm3Xh+hztTBeJkzfFtOMRqbiZVTAp9VDzS/y2MaRRXmzNzmeJzPjEEmxciE6ZOkzpJvqSmBRiDaz31kU7MiL264y3abxJJr8j6rtkcM1EUWpuv1w+rT1w45+5ntusn7fYI0mYgNOcU+T0jkGzzPo07W2nuF4TqJ7YM6HwzT+NqEnwur/BnGhODCoqkVwGlqC7i+4XAU8Lm3hGGitTksno/iWpdNLcX1fRf97Gp0Oj9LJOtLkIrDYbXI7CdkdCNUI8I8tZrb7FiU3gmUqDvzi+BCm0ROKaKUNVcvKCufWToN25ZHvhE6Iy5Rvo+I3V+WX4fUSwbCabCJE13nWlltZpkyy2AFguW3fs4xFdarXQnV6yWpabWMGb6V8tjklMPlAL9bNBJP2ZW773hF9xlwZriulFZUvrzp7s26xCgDgALZRRpS5JSxwNZeLzx+1YjgTrDwMVdcexJJYfjSMwWeNW/7RRsvrZsvaxNxC5VY8pKkarTlSq6hBWw1SNhFsrRz3z1LCkQAQAXrDn+il/YX8Ijp1+Vewtk9GkqUbTVvpx1IPMxzdX5/wMjwQEZSwQAEAFM5Ra+yy5IPpdNuwZL77+EbNJDq5FZFFjcVPCIANo5ONLUnyRJnOBOlC12IGugGTAneBkey8czU0OMty4ZtptysPkzTTfFhVVs2YpugOon2Uyv3m5743UQ2QSMtst0myNwzDJ1Q4lyJbTHO5Re3Wx2KOsw4W3g1bRTklRbTK5g5yPNISEHU77W7BYRZR7inZ2NVw9ZclBLly1RFFgqKFAHYInaCn3HyODsiuC6aYhWOii7d1tphdlyrWWXhV4jwjKeVKpdnkjZLAYj7V7ZnjaME73aei+E6eNUZY5JjkyoCkp5rizTLBbix5tRl4kn3Rp0co9V6mD43PM4xXC/ll1jccIIACADEuXbHjMny6QHoyQJj/wDI46I7lP8ANCp8j6+Cq8nujsuuqTLmsyqqFyFtdrEDVvu2wi2bhHKH1xUnhmyUWhWHShZaSUet0Exj2lrxids36mlVxXoNcX5PcPnqQJCyW3NKGoQfsjI+ETG6a9SHVFmN6XaLTsPmhJnSRrmXMAIVgNx4MOEbK7FNdDNODiyR0F0jMpxImn6NzZCfUY7uwwrUVbluXJCZpUYCwQAXGgmfRS/sL5COhB/SvYWyzxsKlC0wb/5J6lWOZqv7gyPBCRmLBAAQAZTpbVc5VzDuUhB2Ll53jq0R21oW+SIhoBAB6JZIJsSFtc2uBfIXO7ODIEropSU86qlS6pmSU7apKkDpH0QTuBOV+uJRV5x0PpDCMIkUqCXIlrLUbgMz1sdpPbDcCG8j2AgIAOXm6ucKttjXHMhlVcpyxEjcSrgqGbNcKi7zl3DiY5M1Zdmb4R1qoqMlXHq3/wB1EzKWYoJXWU2Iut9u+xEJdc48pjFNJ4TJLDaVtYMRZR7+q0atJTPfvfRGfUWRcdvJJPTA7Mo6mTnOCEHpyOuLZKODEjElT5X0trjPramafWmv4KdQe5RCJPLNMVhFo5GGArZhJAHMtmcvWWM+o8o+nzG0SahH9Bla23VYHyjFjBqG9ZzjMEQ6gtd3ABNtgVL5XOee60SscgQek2GUk+S9K7kzX9AlnmOsz1W32z7MjDK9+dyQuzbjDZgNVTtLdpbizIxVhwZTYxvTyZDTNBse+US+bmH6WWP4k3N27jHP1FW15XBZMtEZyS0Ub/Rp9lfIRtg/pRQuEbyhn2lbXqX6tX8Ijlan+4xkeCIhBYIAEqmcERnOxVJ8BeJSy8EGMO5YljtJJPaczHZxjoUPIAOpQW41iQtxrEC5A3kDeYGBvWjeBUIo9SQBMkzl6bHNnuPWO4jhujkW2Wb8y5R0IQhtwuGZBplo49DPKG5ltcyn4rwP7w/zHSptVkc+pisrcHg+itFtebRU0x8pjSkLA8SojSpGdw7D50I2iLZFtNCU2aFEJuujUssZVTKx4Q1loXNzs/8AZCOdXXPUz3T4/wC6I32TjRHbHkhUkLOxGYs7NadJbSEPo3e+tMtvIIA6o3RgnZt9ElhBKyVekUoczb3P16cIs8aTliyVBG3OIwXU2OEnAxXBdSTFIgsJzlup7DAGD45rB9JMvt13v/EYWWLVyUlfl4V05wNLmWXU1yWFmFl37DCrYtxwhlbSl1Noo1lmcwFOZUyWLklUU6p3dE57sozTqsjHL4HxthJ4RIngb58DY9xhKGs9eVL1FRZSKqnWGWet7RO8njvhz1EmsLoJVEc5fUwTlXoxLxKaR+1VJh+0Rqn8N++NFDzAVasSKvQVjyZizJZsym4+IPUYbKKksMWavgGkkmqUWYLM9ZCc7/u+0I5tlMoP7Fky8Ur9BfsjyhsX0RBeo6QsznSRr1M3tHuAjk6j+4xi4I2ElggAg9NKrm6R+L2QfeOfuBh+njmxEPgy6OmUCAAgAuHJxpFNpp/N5tIfN19nL9YvXsy3xm1VcZRz6jarHB/Y2Cvw2nq0TnpazUBWYt/EHsI2jeI59Vjqlk2TirI4LVT1K2GVhutsA4W3R24tTjuicptxe2R7V1aqOJOwfnCL71UvuPqq8T2I6mpmmkk5Dj8BGGuuV890uDVOcaY7YjtpJXdlHXiklhHLlubyyIxnBROKzEcyp8u+pMXgfVdfWXqis693VdH3H6fVOpOElui+U/5XZjORjc2Q6y61AusbJPTOUzbg180J68oorHF4mvz6DpaSu2Lnp3nHMXyv9lhh5zwgAVSeR1xGCyk0LpPB6orgYppnyfpth/yfEKqV7M1iPsv01PgwhbGIX5PsQ+T4jTTNbVGuUY7MpisnmR4QuzO14LQxuWT6Kc3NzmeO+Oe5N8s2qKXBzMFx5dsQiT1b2z2xAGEcrlQHxJwP2cuWp7bFv6hG/Tr6DJc/qKxheFzah9WUhY7zsUfabdDJzjBZYs0nRnRSXTWd7TJ3tWyXqQfGMFt7n0XBZIvMh+ivYPKCL6Ig0KOqLM1xw3qJv229xtHHu/uS9xq4GMLJCACjco9XcypQ3Xc9+Q+MbtJHmRSRS42EBAB5ABcdGaDm5euw6T59i7h8Yx3z3PC9CyN2winEykkW9ISk77KItZp/ErTXOC9N+14fBzLmlbj/AMDGSnUTpyjTbRG3DPZUoubnZvPwi1NMr5bpcepW22NMcRJaROAAFrAcI6ygorCOd4rbzIcqwOyIL5yNq15SKWmMqKPWJCj3wbschGpzeIrL+xTdIsYk1UmZT0oapeYNUaiNqKfaaYRqi3UYTZbGcXGPU6Ol0duntjba9qXXrz+nJZqaWyoqtmwVQTxIABMaVwcmxpybXcUiSgQAEAGNcu2Aary61Bk1pU3qYAmWx7RceELmvUdW/QyYG2zIjYevjCxh9Bcn+lCV1Ot2HPywFmrsNxkHA4G0c+2vbL7Gyue5Fhq2mAfRqpPWbQo01Ktv+o3+BpTS5qkzJz5AX1Qcu+JY6+2lR21r8mczdEEnVEyoqXLtMcvqr0VF9gJ2mwAG7ZDXqGliJx31eSw01MktQqKFUbgLCM7bbywFYgkkZR6I7B5Q1cFTR464szDFGvOmni7/AIjHGs879xq4G0UJAmADItIK3nqiY+4tZfsrkPK/fHWqjtgkLZHwwAgAkcDw/npgBHQXNvgO+F2z2xBF4jAXNb0f/wBNI/40/CI6tXkXsZJeZjybKDkE5cSN4hF2ljY88GinVOCwySlqtrC1odGKisIhy3dWRVJiVLPd0kT5UyYnpokxWZbG3SANxnlnF1IU4dhxmp4Rbkp1RWqWQlVX1BqRzgpubWTLbNFDLrGZqbCScr9UZVBTsln04OtK+VGmr2dN2W2uejxguMgKBZAABuAAHhDsYMG7d1ydsoO2AMCL0w3ZRbcUcEIPIYROSji0JxJUZ4vhsupkvJmi6TFKniOBHWDnA1klPBkMnkTn36VXLAvlaWxNtxOYF4XsG+Kh/g3J6tDXSrVU0sEL3VVQHOxQjO6mMerlsWDRpvqkXrF6/mJRmautYgWvbabbYwReXg2WfSslTxHSB55VAuotxcXuTnvPCGYwjNKxy6C8KKBAAQAPpZyHYIYuCDSo7Aoyyqa7ueLN5mOLLljRKKklN0x0m1daRJ9LZMbhf1V6+uNmnoz9cirZQ43FT2AD1EJIAFyTYDrMDeAL3hFAJMsL6xzY8THPsnueSyHsUJNbwD/TSP8AjT8Ijq1eRexkn5mR+neKTaWhmzpFucTU1brrDpOqno78iYu30CKyx/o1iDzKWRNmHpzJaM2VhrMATlug9OpPVPoVzQPQ+dQVlRUTpkopUBtULrXUtM1xrXFtkUGmhsoO2AhrJXca0emGZ8opZglzgNVgwuk1RmFceRGy8UlFt7ovD/k003RUPCtWY/un3X+himkzSTq1kl6c/WDpyT98ej3iDxsdJrH8EvQ7+unkpfbiX6f6LJTVwZQwIZTsKkEHsMNwn1RjblF4kh2kwHZEYLJpncQScsgO0QZIaTEWphuMW3FXAZ1sxJI1proi7LswUX4XMTlFHBlSqsQkzMQl83Nlv9E3ourbzwMc7XL1Nmj8w/xek56S6byMu0ZiOfF4eTfOO6LRnkuWVmBWBBDAEHtjQ+Dn4wTsJJCAAgAdoch2RdcEGlzDYHsMdh8CjKnOZ7Y4jHFU0z0i5kczKP0rekR6in4mNWnp3fVLgq2Qsuqp64BahuZqQLLNt0HG4P1xdwnQ8w6x7dhmYz56MbVGhlWvoqswbijjMdhtF462p8vBV0yOJeh9YdssKOLOoHnEvWUr1Dwp9iQw3C5FO45yoltOOSot2APW3Hthc7Z2L6YvHcHBR5fUnISQEAGyYDIBpJBG3mk/CI6dT+hewiUcvoNcQc84FOwC/eY0LjJEUN6aadbV3A3ERYuiLY6kriXoDshRIrSVBCrfPIRbArdhj5HB2RXAxNM8myVYEMAQdoMBP3Ke+HijrZKU5tKquc15XqqyLrc4g9XgR1wpfRNJcP0N0m9RppSs6yhjD9Wm8Yff7FiItGk5IqlQR1xGC6m0OEnAxXBdSTFIgsfL/KLjU2rr55mk6sp3ly1OxVRiuQ4mxJPXEEkBQVbyZiTZZ1XRgynrG49R2RWUVJYZZNp5R9AaK6Qy66QJiZMMpib1bh2HaDHHtqdcsM6Ndimsmd8rFXMlV0pkYqRKUi2wkO20b42aSKlW0+5l1PnLBhVYJ0lJg9dQT1HePG8ZZx2yaFDuKEhAA4Q5CLEGlVrWlueCt5GOxN4ixRlscUcZDjzo1RNMu+rrGxJuSd5v23jr1JqCyLYylSyzBRtYgDtOUXbwshyWjHMUUI9OkxlMjmhLKkgMUUq4uOs+6MVNTbU2uc5/+Dpy6bV6Fbm1cxvSmO3a7HzMa1CK4SE5Z5R05mOqLYFjlfKJlLassC/UUtlRVdtZgMza1458mm8osLRUk13RyYRTSLfVp+ER1a19C9jK21JieJvedf8AdHxh0V9JdPKGlL+siLOEWJnEvQHZCgPJHor2DyhiEPk7aaFzJC9ZNvfAwim30GlRpbSSh05yE7lRg7k8AgzJhMrIL1N1Wk1E3jY/drC/ViGj1HNnTmraldR2XUkSzmZUq97t++2+KQi298vwP1FkIQVFTyuW+7/0ixugO2GmBpMbvTcItuKOHYQZSNsWKYwdLPK78uvZENEqTPnblVpUTEprSypWaFmdEggM1wym2w3W/fC+meho2ySW5Ne5UogCRwDG51HNE2SbHYyn0XX2WH/rRSyuM1hloTcXlD7TTSIV89ZoQywssJYnWzBJJvwzilFXhxwWts3vJI6DY8sv6CYbKTeWTsDHap7YVqac/UiiZfYwFwgAUBiQNHxp7SJp/cbyjr3PEH7ClyY9pRX8xTOwNmI1V+02V+7MxzKYbppDGZPHVKBAAQAewAdyJpRlYbVIPgbxDWVgDRJbhgCNhAI745zWOhc6iANbwD/TSP8AjT8Ijq1eRexkn5mJVv637o+MPXlLw4G9L+sitnCLkziXoDshQEZjOJmnly1RecnzrLJS+02zZuCgZkxE7NqwuXwM0+l8WTlJ4iurf/erGlPouszp1rmomHMgkiUv7qSxYWHXFVSn1n1f7DZ69w+nTrYv3fuyVpcJkSzeXJloRsKooPjaGqEVwjJPUWz80m/yP0mEbInApNodS54PUYq0NUkxWILFe030jShpzMIDO3RlKd7cT1DaYVbb4ccm74foXq7dnouX9jCcW0jqqkkzZzkH1QdVB1BRlHNndOfLPa6fQaehYrgvfl/qN8IwBq6aJSOstrFrsCchtAA2mL0XeHnJy/j2n8SEJrlPH6kxpFycfJaV5/PmY0sAldQKtiQDvJ3w+vVb5qODzU6Nsc5KDGszhAB3IkM7BEBLMbADbeBtJZYGzU6EIoY3IUAniQM44z5LikQSdCJINC0na1LM7APFgI6uof8ATYuPJ8/co1Zd5coHJQWPa2Q9wPjCNJHo5FpFPjWQEABAAQAEAF00ZqNeQAdqEr3bR7oxXRxMsiVhJJG6XaSVkmesuTUTEQSZFlVrAEyxeOlB/SvYVhEH+l9fe/yqbftB+EX3MnCBdL68G4qpl+0flA5NhgUfTbEjkayaR2r+UQA3/Smu5wTPlM3nAuqG1swvsjLIRXCzkvvlt2Z6c4Ff0yxH/dzv4v8AEWyxe1B+mWIf7ud/F/iDLDag/TLEP93O/i/xBlhtQ9wTS6vapkK1XNKtOlBgWyKl1BBy4XgywcVg+jUqwN4I7RF3gUpNGM8rmK89W6gN1koFH2m6Tf0+EcvVyzPHY9z8BpUNNv8AWT/joUiMp2iT0bruYqpMy9gHUN9lzqH8Xuhlcd2V9jmfGHjTN/dfybBpLS87SVEv2pTgduqSPfaF1S2zT+55ixZi0fOQMds5h3KllmCqLliABxJNgIhvBJt2CaISqOmOQaeQDMc7b71Xgojk23uyX2NjpUYfc4hZnCAD2JAvmmD2piOLKPff4R0tU/6YuPJ8y6Q1XO1M192sQOxeiPKL1R2wSBkfDACADp5ZFri2sLjrFyLjvBgyBzAAQATuiNRaYybmFx2r/gnwhGoj0ySi6iSFW77T6I+JjGWIXEMJlTCzspLW23O4ZQ2Fkl0RGCjqCdgvG8qdc03snwMBAc03snwMABzTeyfAwAHNN7J8DAAc03snwMAHjIRtBEAFqwTCZTSpcwqdbbe52g5Zd0Y7bJKTRZIn9Y8YzlisYn+tft+AhUuT3fwzHyleOw1ipuEK09A26vMRo0v9w5Hxx/8Ahv3X8m9aO1vyikkzfrJalvtWsw8bxnsjtm0ecg90Uz58xOm5qdNl+w7r3BiB7o7MXmKZzpLDaH2iMq9ZJO5HDn7pv52hd7xWwi8NM+hJi6yke0D7xHGOm+qKiRDDnhAB7ABauUqr5qkLcNY+CmOnqVlRj3YuJ8zk3h4BAB5ABbtJsJ1aOmcDOWqq/Y4vf+LzjJTZmyS7ktdCpRrICABzhlVzU1JnssCezfFZx3RaA0KZMLG5N7xzi4lP9Fuw+USuQKdorKV6mWrqzKciq7SOqOpFZeBeUusuC44ho4jMWk3A1wvNEHXAy1iLm/Xnui1kXFPuTDE5pR4FsM0O+U1Ky1Ly5LBumRfprfo2PZCKpWOOZ8mi2qCbcc4S/fIybAZKg601wwy1bLe4OY7vjDMsz/SM6PDZcx9RROvcgD6PWNr5gXtsBO3dC3ZLGcG2OlqlNR8Re/oWin0HoiF18RWW7AEo3N6yk+q1mteLKeUJs07jJpJtL1XD/YqfKPo6tDNlS0m86rprhrADNiLCxN9kWyKcUkn7jrR//Ty+w+Zjn3edgiQhZJAY3KtMv7Q94/8ACFzXU9h8DuU9Ps9Yv9mR0UOyNq89HvEatIvrOH/+gljTpd2aryQV+vRtLJzkuR91+kPfreEU1kcTz3POaaWY4M95RKbm8RqBuYq47HUHzvG3TPNSM1yxNiug0jpM/WqjzPwheqfTBRG2YXN1pSnhke7KOYzo1PMUV+vl6sxh1n35xZGOxYkxCJKnsADzlyqtWjVfbNvFlv7gY6tnWyP5FrgwWGgEACtJK13RfaZR4kCIk8JsDXcRoRNkvKOxl1R1G2R8bRyIS2yUi5jzoVJBFiCQR1jIx2E8lDyADyADTNGpSzqaW+sb21W2bVy/KObdmM2i6H9ThihGzPotw4GFqbygMvwmsmyZizJPprsyv7o7EZOLyhUoqSwySGPVYnGfcc4dp1Ra2y1uEE25vLJqfh+UcytJ6ojVnIJ0vpHUOsnSbfrLnkSSBFZLKwx9epnB5TOXxxja0hxbZ9O57xdcop4fuM+bl6xj+h4cbY+lIZhwM5v7YPD9w+ckuEl+BeXpAoUr8gl57y7lh2G2UT4UexD1lzedzIvHcSM7mwJCyVlrqgKzNcklixLb84lR28CrbpWPMuS6aK0CtSymJOYPD2jHOvlixlVwSvzWvtH3QreyRCuwJJikaxB3HLIxDlk16LVy0tu+P5XdFbXRepL6oQHg2soB8TeCMdzwj1K+M6TZucvxh5I/S3AZtIsvnSl3JsFJPogbcuuOhRRKtts4Xxb4lVqoxjXno89SX5IcREureWxsJ6ADrdCSB22LRTWRzDPY5mnliWO465Y8LZZ0uoA6DqJbHg6kkX7QfdFdFP6XEtqY9dwtolhQWnlsSbt09283HutCr7MzaEIvWA1Frod+Y+IjLJGqiX+Jxj1PZg+5sj2iCJF8euSLiwg9gAZcv9TnIl9ref8AiOtzZ+Ba4MehgBABLaJyNerkjcG1j90E+doVe8VsFyavHKGGZacUHNVJYDozRrDt2MPHPvjp6ae6GOxRlfh5AQAXfk4rP1so9Tr+E+QjFq48SLRLdXzAstyxAGq23sMY48ovGEpvEVkzDRFL1Ukage7KNRjZW6Q6LGxyPZHaEm9/NT//AE1D/wBsv/8ACJIKNyoUxlpJLUUiluXzksrF7Bcm1Za7O/bABn8ucG2eVoAJNMEqWAIkTCGUupCnNB6w8R4xbDKb49x7hOj8xpqiolzklauuzBDcLbI7OMSl3KysWPpfUg9LKAyJupquFuSmuuqzJua0VksDIS3LJeND/wDRyew/iaORqP7jHLgmYSSEAHqtYg8IlPDyQUHlNxlKioVZZDJJUgkG4Lsbtbsso8Y7Wc9RZUpE5kZXQkMhDKRtBU3BiGk1hkp4NzpJsrGMOs1gXGq+8y5q7x35jqMclp0WdDemrYDVafmwEtbUAXwFoo3l5MjWOh3LcqQRtGYiATw8lkNp8rtHgwinDNvSyBWmUgkHaMjFzE+h5ABWuXWp1q5F9iX5n/Bjrx88n7C/QzeLgEAFq5O5F57t7Ce9j/iMurf0pExNDjnlytaeUPOU+uB0pR1vunJvge6NOlnieO5Vmbx0SoQASWjlY0qoRlIFzqm+yz5Z99j3Qq6O6DRetx3rfx64NIm4d0WaaxmMFa18lGR9FY5ifVGyzV/S4VLav3fuzLcMqJkt1eUbOlmU2BsRYg2OW2Oyc8tf/wDQ8Z/3Tf8AVI/sg6h0IzHNIsQrAq1M0zAl9UFJa21rX9FRwEHUCIly5i7BbwgAmJekuIqFCznAVdRRZMkyy2dQz25RbdIX4cOx6dJsStbn3sV1Niejw2e/bBukHhQ7EbjOJVE9laocuwGqpIUZDdkIhtvkvGKj0Romh/8Ao5PYfxNHJ1H9xjVwTkuUzeipPYCYUk3wA6lYRPbZKfwt5xdUzfoGUM8f0YxKZL1KaWAzekzTFXVXgOsxpp0zzmaKuRV6bkYxFvTmUyffmMfAJ8Y3FckpT8h839pWIPsymPvLCDAZLjobydjDy9qp5izALqUVV1hsYb72yhNtCs5GV2uHBP1GjMl21mLX32IF/dC1o4L1ZE7XJ5PF0UpuDn70W+UrK7mOqbA5MsEKCL/vEwfKVdi0bZR4OZmj1MxJaXcnb0mHkYn5WrsVc23lnP6N0v1X87/3RPy1XYjczAuV2fr4nM/dVR4Fomv1f3JKbDACAC56Az1lpNZgxLMANVS2SjiOsxh1fVpGqjTTtW5Yx92kWv5wY+jJmHtAXzMZMDvlIrzWRX7nE4VExSpSWisCDrMWNjlsESmk8hs0seZSl7LH8mVV1MZUx5bbUYr4bD3jOOvGW5Jo575ELxYDpAd1+4RAGt0VVztKHIsWlG4OVmCkH3xyZR2zx9y/oZXhh6Xd+UddC2T9Phc+Z6Ema3ZLY/CLEEtTaD4i/o0sz7xRPxMIgCXpeSzEG9LmpfbM1j4KD5wATFLyPv8AtKpR9iWT7yYAJal5I6QenOnv2FEH4SffABLU/Jthi2vT85b6xmf3XtABYKLCaeSoSVJloq7AFAt2RXZHOcBkeARYD2AAgAIACAAgAIACAAgAIACAD510q0aqaqrmzUC6rHK7WPhGKvURjHqXaGUvk9qjtaWO8mL/ADMfRBgeyOS6pb9oncL/ANQg8dviP7oMF00c0LqKeSJYAY3JLXVbk9WsYz2V2WSzj9yU0iZTRaoO5R96IWlsDchdNEJx2ug8T8IstHPuRuQm/JvJdi8zmmY7SZIYm3WTDY6aaWN5G5D2n5P6Vdw7pctfhFvlu8mG4kJOidKvqE9/5RZaasNzHiYHTAW5lD2jW84uqK16EZYpSYRTyspUiUg/clovkIaQPAIAPYACAAgAIACAAgAIACAAgAIACAAgAIACAAgAIACA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495800"/>
            <a:ext cx="2198447" cy="217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83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Seven Business Activities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1328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000" b="1" dirty="0" smtClean="0"/>
              <a:t>Generating Ideas</a:t>
            </a:r>
          </a:p>
          <a:p>
            <a:pPr marL="914400" lvl="1" indent="-514350">
              <a:spcAft>
                <a:spcPts val="600"/>
              </a:spcAft>
            </a:pPr>
            <a:r>
              <a:rPr lang="en-US" sz="1800" dirty="0" smtClean="0"/>
              <a:t>New Product or Improvement on Product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 smtClean="0"/>
              <a:t>Raising Capital</a:t>
            </a:r>
          </a:p>
          <a:p>
            <a:pPr marL="914400" lvl="1" indent="-514350">
              <a:spcAft>
                <a:spcPts val="600"/>
              </a:spcAft>
            </a:pPr>
            <a:r>
              <a:rPr lang="en-US" sz="1800" dirty="0" smtClean="0"/>
              <a:t>Start-up $ or Improvement $ from Loans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 smtClean="0"/>
              <a:t>Buying Goods &amp; Services</a:t>
            </a:r>
          </a:p>
          <a:p>
            <a:pPr marL="914400" lvl="1" indent="-514350">
              <a:spcAft>
                <a:spcPts val="600"/>
              </a:spcAft>
            </a:pPr>
            <a:r>
              <a:rPr lang="en-US" sz="1800" dirty="0" smtClean="0"/>
              <a:t>Resale Products or Business Use Supplies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 smtClean="0"/>
              <a:t>Using Human Resources</a:t>
            </a:r>
          </a:p>
          <a:p>
            <a:pPr marL="914400" lvl="1" indent="-514350">
              <a:spcAft>
                <a:spcPts val="600"/>
              </a:spcAft>
            </a:pPr>
            <a:r>
              <a:rPr lang="en-US" sz="1800" dirty="0" smtClean="0"/>
              <a:t>Recruit, Employ, Train, &amp; </a:t>
            </a:r>
            <a:r>
              <a:rPr lang="en-US" sz="1800" dirty="0"/>
              <a:t>A</a:t>
            </a:r>
            <a:r>
              <a:rPr lang="en-US" sz="1800" dirty="0" smtClean="0"/>
              <a:t>ppraise Employees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 smtClean="0"/>
              <a:t>Marketing Goods &amp; Services</a:t>
            </a:r>
          </a:p>
          <a:p>
            <a:pPr marL="914400" lvl="1" indent="-514350">
              <a:spcAft>
                <a:spcPts val="600"/>
              </a:spcAft>
            </a:pPr>
            <a:r>
              <a:rPr lang="en-US" sz="1800" dirty="0" smtClean="0"/>
              <a:t>Activities used to Develop, Place, Price and Promote Products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 smtClean="0"/>
              <a:t>Producing Goods &amp; Services</a:t>
            </a:r>
          </a:p>
          <a:p>
            <a:pPr marL="914400" lvl="1" indent="-514350">
              <a:spcAft>
                <a:spcPts val="600"/>
              </a:spcAft>
            </a:pPr>
            <a:r>
              <a:rPr lang="en-US" sz="1800" dirty="0" smtClean="0"/>
              <a:t>Quality, Timely, Appropriate Quantity, Competitive Cost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b="1" dirty="0" smtClean="0"/>
              <a:t>Keeping Records</a:t>
            </a:r>
          </a:p>
          <a:p>
            <a:pPr marL="914400" lvl="1" indent="-514350">
              <a:spcAft>
                <a:spcPts val="600"/>
              </a:spcAft>
            </a:pPr>
            <a:r>
              <a:rPr lang="en-US" sz="1800" dirty="0" smtClean="0"/>
              <a:t>Decision Making – profit/loss, management, Gov. reporting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8808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Jobs Creation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dirty="0" smtClean="0"/>
              <a:t>New restaurant opens; hires employees</a:t>
            </a:r>
          </a:p>
          <a:p>
            <a:r>
              <a:rPr lang="en-US" dirty="0" smtClean="0"/>
              <a:t>Employee gets paid and buys groceries.</a:t>
            </a:r>
          </a:p>
          <a:p>
            <a:r>
              <a:rPr lang="en-US" dirty="0" smtClean="0"/>
              <a:t>Grocer works and get paid.  Pays Bills.</a:t>
            </a:r>
          </a:p>
          <a:p>
            <a:r>
              <a:rPr lang="en-US" dirty="0"/>
              <a:t>C</a:t>
            </a:r>
            <a:r>
              <a:rPr lang="en-US" dirty="0" smtClean="0"/>
              <a:t>ollector works. Gets paid. Goes out to eat.</a:t>
            </a:r>
          </a:p>
          <a:p>
            <a:pPr lvl="4"/>
            <a:endParaRPr lang="en-US" dirty="0" smtClean="0"/>
          </a:p>
          <a:p>
            <a:pPr lvl="1"/>
            <a:r>
              <a:rPr lang="en-US" dirty="0" smtClean="0"/>
              <a:t>Continuous Cycle </a:t>
            </a:r>
          </a:p>
          <a:p>
            <a:pPr lvl="4"/>
            <a:endParaRPr lang="en-US" dirty="0"/>
          </a:p>
          <a:p>
            <a:pPr lvl="1"/>
            <a:r>
              <a:rPr lang="en-US" dirty="0" smtClean="0"/>
              <a:t>More local sales = more business income = more employees needed for high demands </a:t>
            </a:r>
          </a:p>
          <a:p>
            <a:pPr lvl="4"/>
            <a:endParaRPr lang="en-US" dirty="0"/>
          </a:p>
          <a:p>
            <a:pPr lvl="1"/>
            <a:r>
              <a:rPr lang="en-US" dirty="0" smtClean="0"/>
              <a:t>Businesses attract other businesses </a:t>
            </a:r>
          </a:p>
          <a:p>
            <a:pPr lvl="1"/>
            <a:endParaRPr lang="en-US" dirty="0"/>
          </a:p>
        </p:txBody>
      </p:sp>
      <p:pic>
        <p:nvPicPr>
          <p:cNvPr id="7170" name="Picture 2" descr="http://www.chicagonow.com/chicago-muckrakers/files/2012/08/shutterstock_867596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6675"/>
            <a:ext cx="2247900" cy="1501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8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Workbook ~ Page 21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91615"/>
            <a:ext cx="864616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37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vel">
  <a:themeElements>
    <a:clrScheme name="Le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7475</TotalTime>
  <Words>1443</Words>
  <Application>Microsoft Office PowerPoint</Application>
  <PresentationFormat>On-screen Show (4:3)</PresentationFormat>
  <Paragraphs>324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Level</vt:lpstr>
      <vt:lpstr>Intro to Business </vt:lpstr>
      <vt:lpstr>GOALS</vt:lpstr>
      <vt:lpstr>Four Basic Kinds of Businesses</vt:lpstr>
      <vt:lpstr>Four Basic Kinds  of Businesses</vt:lpstr>
      <vt:lpstr>Four Basic Kinds of Businesses</vt:lpstr>
      <vt:lpstr>Four Basic Kinds of Businesses</vt:lpstr>
      <vt:lpstr>Seven Business Activities </vt:lpstr>
      <vt:lpstr>Jobs Creation</vt:lpstr>
      <vt:lpstr>Workbook ~ Page 21</vt:lpstr>
      <vt:lpstr>Intro to Business </vt:lpstr>
      <vt:lpstr>GOALS </vt:lpstr>
      <vt:lpstr>Types of Business Ownership  (Pg 69)</vt:lpstr>
      <vt:lpstr>Sole Proprietorship Advantages vs. Disadvantages</vt:lpstr>
      <vt:lpstr>Partnership Advantages vs. Disadvantages</vt:lpstr>
      <vt:lpstr>Corporation Advantages vs. Disadvantages</vt:lpstr>
      <vt:lpstr>Advantages  vs.  Disadvantages   (Page 78)</vt:lpstr>
      <vt:lpstr>Five Functions of Managers  (Pg 72)</vt:lpstr>
      <vt:lpstr>Five Functions of Managers  (Pg 72)</vt:lpstr>
      <vt:lpstr>Three Specialized Forms of  Business Organization           (Pg 77)</vt:lpstr>
      <vt:lpstr>Three Specialized Forms of  Business Organization           (Pg 77)</vt:lpstr>
      <vt:lpstr>Three Specialized Forms of  Business Organization           (Pg 77)</vt:lpstr>
      <vt:lpstr>Intro to Business </vt:lpstr>
      <vt:lpstr>GOALS</vt:lpstr>
      <vt:lpstr>Leadership Characteristics    (Pg 88)</vt:lpstr>
      <vt:lpstr>Five Human Relations Skills  (Pg 89)</vt:lpstr>
      <vt:lpstr>Five Human Relations Skills  (Pg 89)</vt:lpstr>
      <vt:lpstr>Five Human Relations Skills  (Pg 89)</vt:lpstr>
      <vt:lpstr>Four Types of Influence      (Pg 91)</vt:lpstr>
      <vt:lpstr>Four Types of Influence      (Pg 91)</vt:lpstr>
      <vt:lpstr>Two Main Types of Leadership  (Pg 93)</vt:lpstr>
      <vt:lpstr>Intro to Business </vt:lpstr>
      <vt:lpstr>GOALS</vt:lpstr>
      <vt:lpstr>Role of Marketing   (Pg 102)</vt:lpstr>
      <vt:lpstr>Role of Marketing       (Pg 102)</vt:lpstr>
      <vt:lpstr>Role of Marketing       (Pg 102)</vt:lpstr>
      <vt:lpstr>Role of Marketing       (Pg 102)</vt:lpstr>
      <vt:lpstr>Two Steps in Marketing Strategy</vt:lpstr>
      <vt:lpstr>Two Steps in Marketing Strategy</vt:lpstr>
      <vt:lpstr>Buying Motive </vt:lpstr>
      <vt:lpstr>Steps in Product Development</vt:lpstr>
      <vt:lpstr>Customer Service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Sundling, Jessica</dc:creator>
  <cp:lastModifiedBy>Jessica Sundling</cp:lastModifiedBy>
  <cp:revision>351</cp:revision>
  <cp:lastPrinted>2014-09-29T11:47:12Z</cp:lastPrinted>
  <dcterms:created xsi:type="dcterms:W3CDTF">1601-01-01T00:00:00Z</dcterms:created>
  <dcterms:modified xsi:type="dcterms:W3CDTF">2014-10-14T16:33:55Z</dcterms:modified>
</cp:coreProperties>
</file>